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Helvetica Neue"/>
      <p:regular r:id="rId35"/>
      <p:bold r:id="rId36"/>
      <p:italic r:id="rId37"/>
      <p:boldItalic r:id="rId38"/>
    </p:embeddedFont>
    <p:embeddedFont>
      <p:font typeface="Gill Sans"/>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GillSans-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333333"/>
                </a:solidFill>
                <a:highlight>
                  <a:srgbClr val="FFFFFF"/>
                </a:highlight>
              </a:rPr>
              <a:t>TODO: Kabjin Kwon 13 페이지 그림과 동일한 이유로 코드와 일치하는 그림으로 수정 필요</a:t>
            </a:r>
          </a:p>
        </p:txBody>
      </p:sp>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a:spcBef>
                <a:spcPts val="0"/>
              </a:spcBef>
              <a:buNone/>
            </a:pPr>
            <a:r>
              <a:rPr lang="en" sz="1000">
                <a:solidFill>
                  <a:srgbClr val="333333"/>
                </a:solidFill>
                <a:highlight>
                  <a:srgbClr val="FFFFFF"/>
                </a:highlight>
              </a:rPr>
              <a:t>도와줍니다.”</a:t>
            </a:r>
          </a:p>
          <a:p>
            <a:pPr lvl="0">
              <a:spcBef>
                <a:spcPts val="0"/>
              </a:spcBef>
              <a:buNone/>
            </a:pPr>
            <a:r>
              <a:t/>
            </a:r>
            <a:endParaRPr sz="1000">
              <a:solidFill>
                <a:srgbClr val="333333"/>
              </a:solidFill>
              <a:highlight>
                <a:srgbClr val="FFFFFF"/>
              </a:highlight>
            </a:endParaRPr>
          </a:p>
          <a:p>
            <a:pPr lvl="0">
              <a:spcBef>
                <a:spcPts val="0"/>
              </a:spcBef>
              <a:buNone/>
            </a:pPr>
            <a:r>
              <a:rPr lang="en" sz="1000">
                <a:solidFill>
                  <a:srgbClr val="333333"/>
                </a:solidFill>
                <a:highlight>
                  <a:srgbClr val="FFFFFF"/>
                </a:highlight>
              </a:rPr>
              <a:t>“feed_dict={값}</a:t>
            </a:r>
          </a:p>
          <a:p>
            <a:pPr lvl="0">
              <a:spcBef>
                <a:spcPts val="0"/>
              </a:spcBef>
              <a:buClr>
                <a:schemeClr val="dk1"/>
              </a:buClr>
              <a:buSzPct val="110000"/>
              <a:buFont typeface="Arial"/>
              <a:buNone/>
            </a:pPr>
            <a:r>
              <a:rPr lang="en" sz="1000">
                <a:solidFill>
                  <a:srgbClr val="333333"/>
                </a:solidFill>
                <a:highlight>
                  <a:srgbClr val="FFFFFF"/>
                </a:highlight>
              </a:rPr>
              <a:t>이 문법은 run function에서 argument로 받는 특정 이름을 지칭하는 것입니다.</a:t>
            </a:r>
          </a:p>
          <a:p>
            <a:pPr lvl="0">
              <a:spcBef>
                <a:spcPts val="0"/>
              </a:spcBef>
              <a:buClr>
                <a:schemeClr val="dk1"/>
              </a:buClr>
              <a:buSzPct val="1100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a:spcBef>
                <a:spcPts val="0"/>
              </a:spcBef>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Clr>
                <a:schemeClr val="dk1"/>
              </a:buClr>
              <a:buSzPct val="1100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a:spcBef>
                <a:spcPts val="0"/>
              </a:spcBef>
              <a:buClr>
                <a:schemeClr val="dk1"/>
              </a:buClr>
              <a:buFont typeface="Arial"/>
              <a:buNone/>
            </a:pPr>
            <a:r>
              <a:t/>
            </a:r>
            <a:endParaRPr sz="1000">
              <a:solidFill>
                <a:srgbClr val="333333"/>
              </a:solidFill>
              <a:highlight>
                <a:srgbClr val="FFFFFF"/>
              </a:highlight>
            </a:endParaRPr>
          </a:p>
          <a:p>
            <a:pPr lvl="0" rtl="0">
              <a:spcBef>
                <a:spcPts val="0"/>
              </a:spcBef>
              <a:buNone/>
            </a:pPr>
            <a:r>
              <a:rPr lang="en" sz="1000">
                <a:solidFill>
                  <a:srgbClr val="333333"/>
                </a:solidFill>
                <a:highlight>
                  <a:srgbClr val="FFFFFF"/>
                </a:highlight>
              </a:rPr>
              <a:t>t = tf.Constant([1., 2., 3.])</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u="sng">
                <a:solidFill>
                  <a:schemeClr val="hlink"/>
                </a:solidFill>
                <a:hlinkClick r:id="rId2"/>
              </a:rPr>
              <a:t>https://www.quora.com/When-should-I-use-tf-float32-vs-tf-float64-in-TensorFlow</a:t>
            </a:r>
          </a:p>
          <a:p>
            <a:pPr lvl="0">
              <a:spcBef>
                <a:spcPts val="0"/>
              </a:spcBef>
              <a:buNone/>
            </a:pPr>
            <a:r>
              <a:rPr lang="en"/>
              <a:t> </a:t>
            </a:r>
          </a:p>
          <a:p>
            <a:pPr lvl="0" rtl="0">
              <a:lnSpc>
                <a:spcPct val="115000"/>
              </a:lnSpc>
              <a:spcBef>
                <a:spcPts val="0"/>
              </a:spcBef>
              <a:buClr>
                <a:schemeClr val="dk1"/>
              </a:buClr>
              <a:buSzPct val="110000"/>
              <a:buFont typeface="Arial"/>
              <a:buNone/>
            </a:pPr>
            <a:r>
              <a:rPr lang="en"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Font typeface="Arial"/>
              <a:buNone/>
            </a:pPr>
            <a:r>
              <a:t/>
            </a:r>
            <a:endParaRPr sz="1000" u="sng">
              <a:solidFill>
                <a:srgbClr val="6611CC"/>
              </a:solidFill>
              <a:highlight>
                <a:srgbClr val="F5F5F5"/>
              </a:highlight>
              <a:hlinkClick r:id="rId4"/>
            </a:endParaRPr>
          </a:p>
          <a:p>
            <a:pPr lvl="0" rtl="0">
              <a:lnSpc>
                <a:spcPct val="115000"/>
              </a:lnSpc>
              <a:spcBef>
                <a:spcPts val="0"/>
              </a:spcBef>
              <a:buClr>
                <a:schemeClr val="dk1"/>
              </a:buClr>
              <a:buSzPct val="110000"/>
              <a:buFont typeface="Arial"/>
              <a:buNone/>
            </a:pPr>
            <a:r>
              <a:rPr lang="en"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 sz="1000">
                <a:solidFill>
                  <a:srgbClr val="333333"/>
                </a:solidFill>
                <a:highlight>
                  <a:srgbClr val="F5F5F5"/>
                </a:highlight>
              </a:rPr>
              <a:t>속도면이나 메모리면에서 더 좋다고 ..</a:t>
            </a:r>
          </a:p>
          <a:p>
            <a:pPr lvl="0" rtl="0">
              <a:spcBef>
                <a:spcPts val="0"/>
              </a:spcBef>
              <a:buNone/>
            </a:pPr>
            <a:r>
              <a:rPr lang="en"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Numbers for later slides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8" name="Shape 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3"/>
            <a:ext cx="87834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4" y="1372939"/>
            <a:ext cx="5853300" cy="33153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3" y="334862"/>
            <a:ext cx="5157000" cy="31209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3"/>
            <a:ext cx="5518500" cy="750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1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3" y="334862"/>
            <a:ext cx="2812800" cy="43398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4" y="334862"/>
            <a:ext cx="2812800" cy="2103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4" y="2511474"/>
            <a:ext cx="2812800" cy="2163299"/>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3" y="1372939"/>
            <a:ext cx="2812800" cy="33153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4" y="1372939"/>
            <a:ext cx="2812800" cy="3315300"/>
          </a:xfrm>
          <a:prstGeom prst="rect">
            <a:avLst/>
          </a:prstGeom>
          <a:noFill/>
          <a:ln>
            <a:noFill/>
          </a:ln>
        </p:spPr>
        <p:txBody>
          <a:bodyPr anchorCtr="0" anchor="ctr" bIns="34275" lIns="34275" rIns="34275" tIns="34275"/>
          <a:lstStyle>
            <a:lvl1pPr indent="-114300" lvl="0" marL="177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1pPr>
            <a:lvl2pPr indent="-114300" lvl="1" marL="304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2pPr>
            <a:lvl3pPr indent="-101600" lvl="2" marL="431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3pPr>
            <a:lvl4pPr indent="-101600" lvl="3" marL="558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4pPr>
            <a:lvl5pPr indent="-101600" lvl="4" marL="685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4" y="669726"/>
            <a:ext cx="5853300" cy="38040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3" y="2685603"/>
            <a:ext cx="2812800" cy="1988999"/>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799" cy="1989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4" y="468808"/>
            <a:ext cx="2812800" cy="4206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29"/>
            <a:ext cx="5518500" cy="2478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20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buChar char="●"/>
              <a:defRPr sz="12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har char="●"/>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 TargetMode="External"/><Relationship Id="rId4" Type="http://schemas.openxmlformats.org/officeDocument/2006/relationships/image" Target="../media/image8.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github.com/hunkim/DeepLearningZeroToAll/blob/master/lab-01-basics.ipyn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1812726" y="863947"/>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24" name="Shape 124"/>
          <p:cNvSpPr txBox="1"/>
          <p:nvPr>
            <p:ph idx="1" type="body"/>
          </p:nvPr>
        </p:nvSpPr>
        <p:spPr>
          <a:xfrm>
            <a:off x="1279125" y="3208031"/>
            <a:ext cx="6585900" cy="596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SzPct val="25000"/>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SzPct val="25000"/>
              <a:buFont typeface="Noto Sans Symbols"/>
              <a:buNone/>
            </a:pPr>
            <a:r>
              <a:t/>
            </a:r>
            <a:endParaRPr/>
          </a:p>
          <a:p>
            <a:pPr indent="0" lvl="0" marL="0" marR="0" rtl="0" algn="ctr">
              <a:lnSpc>
                <a:spcPct val="100000"/>
              </a:lnSpc>
              <a:spcBef>
                <a:spcPts val="0"/>
              </a:spcBef>
              <a:spcAft>
                <a:spcPts val="0"/>
              </a:spcAft>
              <a:buClr>
                <a:srgbClr val="000000"/>
              </a:buClr>
              <a:buSzPct val="25000"/>
              <a:buFont typeface="Noto Sans Symbols"/>
              <a:buNone/>
            </a:pPr>
            <a:r>
              <a:t/>
            </a:r>
            <a:endParaRPr/>
          </a:p>
        </p:txBody>
      </p:sp>
      <p:grpSp>
        <p:nvGrpSpPr>
          <p:cNvPr id="125" name="Shape 125"/>
          <p:cNvGrpSpPr/>
          <p:nvPr/>
        </p:nvGrpSpPr>
        <p:grpSpPr>
          <a:xfrm>
            <a:off x="-348126" y="87975"/>
            <a:ext cx="2543802" cy="1589521"/>
            <a:chOff x="-928337" y="234600"/>
            <a:chExt cx="6783474" cy="4238725"/>
          </a:xfrm>
        </p:grpSpPr>
        <p:pic>
          <p:nvPicPr>
            <p:cNvPr id="126" name="Shape 126"/>
            <p:cNvPicPr preferRelativeResize="0"/>
            <p:nvPr/>
          </p:nvPicPr>
          <p:blipFill>
            <a:blip r:embed="rId5">
              <a:alphaModFix/>
            </a:blip>
            <a:stretch>
              <a:fillRect/>
            </a:stretch>
          </p:blipFill>
          <p:spPr>
            <a:xfrm>
              <a:off x="-928337" y="656924"/>
              <a:ext cx="6783474" cy="3816400"/>
            </a:xfrm>
            <a:prstGeom prst="rect">
              <a:avLst/>
            </a:prstGeom>
            <a:noFill/>
            <a:ln>
              <a:noFill/>
            </a:ln>
          </p:spPr>
        </p:pic>
        <p:sp>
          <p:nvSpPr>
            <p:cNvPr id="127" name="Shape 127"/>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128" name="Shape 128"/>
          <p:cNvPicPr preferRelativeResize="0"/>
          <p:nvPr/>
        </p:nvPicPr>
        <p:blipFill>
          <a:blip r:embed="rId6">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57150" y="57150"/>
            <a:ext cx="8534063" cy="5029200"/>
          </a:xfrm>
          <a:prstGeom prst="rect">
            <a:avLst/>
          </a:prstGeom>
          <a:noFill/>
          <a:ln>
            <a:noFill/>
          </a:ln>
        </p:spPr>
      </p:pic>
      <p:sp>
        <p:nvSpPr>
          <p:cNvPr id="194" name="Shape 194"/>
          <p:cNvSpPr txBox="1"/>
          <p:nvPr/>
        </p:nvSpPr>
        <p:spPr>
          <a:xfrm>
            <a:off x="5298534" y="4841493"/>
            <a:ext cx="3787200" cy="245700"/>
          </a:xfrm>
          <a:prstGeom prst="rect">
            <a:avLst/>
          </a:prstGeom>
          <a:noFill/>
          <a:ln>
            <a:noFill/>
          </a:ln>
        </p:spPr>
        <p:txBody>
          <a:bodyPr anchorCtr="0" anchor="ctr" bIns="34275" lIns="34275" rIns="34275" tIns="34275">
            <a:noAutofit/>
          </a:bodyPr>
          <a:lstStyle/>
          <a:p>
            <a:pPr lvl="0" rtl="0">
              <a:spcBef>
                <a:spcPts val="0"/>
              </a:spcBef>
              <a:buNone/>
            </a:pPr>
            <a:r>
              <a:rPr lang="en" sz="1100"/>
              <a:t>https://twitter.com/fchollet/status/830499993450450944/</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TensorFlow</a:t>
            </a:r>
          </a:p>
        </p:txBody>
      </p:sp>
      <p:sp>
        <p:nvSpPr>
          <p:cNvPr id="200" name="Shape 200"/>
          <p:cNvSpPr txBox="1"/>
          <p:nvPr>
            <p:ph idx="1" type="body"/>
          </p:nvPr>
        </p:nvSpPr>
        <p:spPr>
          <a:xfrm>
            <a:off x="1558230" y="769348"/>
            <a:ext cx="6177000" cy="2499000"/>
          </a:xfrm>
          <a:prstGeom prst="rect">
            <a:avLst/>
          </a:prstGeom>
          <a:noFill/>
          <a:ln>
            <a:noFill/>
          </a:ln>
        </p:spPr>
        <p:txBody>
          <a:bodyPr anchorCtr="0" anchor="ctr" bIns="26775" lIns="26775" rIns="26775" tIns="26775">
            <a:noAutofit/>
          </a:bodyPr>
          <a:lstStyle/>
          <a:p>
            <a:pPr indent="-222250" lvl="0" marL="177800" marR="0" rtl="0" algn="l">
              <a:lnSpc>
                <a:spcPct val="100000"/>
              </a:lnSpc>
              <a:spcBef>
                <a:spcPts val="0"/>
              </a:spcBef>
              <a:spcAft>
                <a:spcPts val="0"/>
              </a:spcAft>
              <a:buClr>
                <a:srgbClr val="000000"/>
              </a:buClr>
              <a:buSzPct val="100000"/>
              <a:buFont typeface="Gill Sans"/>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p>
          <a:p>
            <a:pPr indent="-222250" lvl="0" marL="177800" marR="0" rtl="0" algn="l">
              <a:lnSpc>
                <a:spcPct val="100000"/>
              </a:lnSpc>
              <a:spcBef>
                <a:spcPts val="1200"/>
              </a:spcBef>
              <a:spcAft>
                <a:spcPts val="0"/>
              </a:spcAft>
              <a:buClr>
                <a:srgbClr val="000000"/>
              </a:buClr>
              <a:buSzPct val="100000"/>
              <a:buFont typeface="Gill Sans"/>
            </a:pPr>
            <a:r>
              <a:rPr b="0" i="0" lang="en" sz="2100" u="none" cap="none" strike="noStrike">
                <a:solidFill>
                  <a:srgbClr val="000000"/>
                </a:solidFill>
                <a:latin typeface="Gill Sans"/>
                <a:ea typeface="Gill Sans"/>
                <a:cs typeface="Gill Sans"/>
                <a:sym typeface="Gill Sans"/>
              </a:rPr>
              <a:t>Python!</a:t>
            </a:r>
          </a:p>
        </p:txBody>
      </p:sp>
      <p:sp>
        <p:nvSpPr>
          <p:cNvPr id="201" name="Shape 201"/>
          <p:cNvSpPr/>
          <p:nvPr/>
        </p:nvSpPr>
        <p:spPr>
          <a:xfrm>
            <a:off x="5497125" y="4780400"/>
            <a:ext cx="35793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pic>
        <p:nvPicPr>
          <p:cNvPr id="202" name="Shape 202"/>
          <p:cNvPicPr preferRelativeResize="0"/>
          <p:nvPr/>
        </p:nvPicPr>
        <p:blipFill>
          <a:blip r:embed="rId3">
            <a:alphaModFix/>
          </a:blip>
          <a:stretch>
            <a:fillRect/>
          </a:stretch>
        </p:blipFill>
        <p:spPr>
          <a:xfrm>
            <a:off x="2591371" y="2310834"/>
            <a:ext cx="4390348" cy="24695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What is a Data Flow Graph?</a:t>
            </a:r>
          </a:p>
        </p:txBody>
      </p:sp>
      <p:pic>
        <p:nvPicPr>
          <p:cNvPr id="208" name="Shape 208"/>
          <p:cNvPicPr preferRelativeResize="0"/>
          <p:nvPr/>
        </p:nvPicPr>
        <p:blipFill rotWithShape="1">
          <a:blip r:embed="rId3">
            <a:alphaModFix/>
          </a:blip>
          <a:srcRect b="0" l="0" r="0" t="0"/>
          <a:stretch/>
        </p:blipFill>
        <p:spPr>
          <a:xfrm>
            <a:off x="5597832" y="1466701"/>
            <a:ext cx="1687799" cy="3000300"/>
          </a:xfrm>
          <a:prstGeom prst="rect">
            <a:avLst/>
          </a:prstGeom>
          <a:noFill/>
          <a:ln>
            <a:noFill/>
          </a:ln>
        </p:spPr>
      </p:pic>
      <p:sp>
        <p:nvSpPr>
          <p:cNvPr id="209" name="Shape 209"/>
          <p:cNvSpPr txBox="1"/>
          <p:nvPr>
            <p:ph idx="1" type="body"/>
          </p:nvPr>
        </p:nvSpPr>
        <p:spPr>
          <a:xfrm>
            <a:off x="1530656" y="1413123"/>
            <a:ext cx="3627000" cy="3013799"/>
          </a:xfrm>
          <a:prstGeom prst="rect">
            <a:avLst/>
          </a:prstGeom>
          <a:noFill/>
          <a:ln>
            <a:noFill/>
          </a:ln>
        </p:spPr>
        <p:txBody>
          <a:bodyPr anchorCtr="0" anchor="ctr" bIns="26775" lIns="26775" rIns="26775" tIns="26775">
            <a:noAutofit/>
          </a:bodyPr>
          <a:lstStyle/>
          <a:p>
            <a:pPr indent="-222250" lvl="0" marL="177800" marR="0" rtl="0" algn="l">
              <a:lnSpc>
                <a:spcPct val="100000"/>
              </a:lnSpc>
              <a:spcBef>
                <a:spcPts val="0"/>
              </a:spcBef>
              <a:spcAft>
                <a:spcPts val="0"/>
              </a:spcAft>
              <a:buClr>
                <a:srgbClr val="000000"/>
              </a:buClr>
              <a:buSzPct val="100000"/>
              <a:buFont typeface="Gill Sans"/>
            </a:pPr>
            <a:r>
              <a:rPr b="0" i="0" lang="en" sz="2100" u="none" cap="none" strike="noStrike">
                <a:solidFill>
                  <a:srgbClr val="000000"/>
                </a:solidFill>
                <a:latin typeface="Gill Sans"/>
                <a:ea typeface="Gill Sans"/>
                <a:cs typeface="Gill Sans"/>
                <a:sym typeface="Gill Sans"/>
              </a:rPr>
              <a:t>Nodes in the graph represent mathematical operations</a:t>
            </a:r>
          </a:p>
          <a:p>
            <a:pPr indent="-222250" lvl="0" marL="177800" marR="0" rtl="0" algn="l">
              <a:lnSpc>
                <a:spcPct val="100000"/>
              </a:lnSpc>
              <a:spcBef>
                <a:spcPts val="1200"/>
              </a:spcBef>
              <a:spcAft>
                <a:spcPts val="0"/>
              </a:spcAft>
              <a:buClr>
                <a:srgbClr val="000000"/>
              </a:buClr>
              <a:buSzPct val="100000"/>
              <a:buFont typeface="Gill Sans"/>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p>
        </p:txBody>
      </p:sp>
      <p:sp>
        <p:nvSpPr>
          <p:cNvPr id="210" name="Shape 210"/>
          <p:cNvSpPr/>
          <p:nvPr/>
        </p:nvSpPr>
        <p:spPr>
          <a:xfrm>
            <a:off x="5378916" y="4770946"/>
            <a:ext cx="36909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Installing TensorFlow</a:t>
            </a:r>
          </a:p>
        </p:txBody>
      </p:sp>
      <p:sp>
        <p:nvSpPr>
          <p:cNvPr id="216" name="Shape 216"/>
          <p:cNvSpPr txBox="1"/>
          <p:nvPr>
            <p:ph idx="1" type="body"/>
          </p:nvPr>
        </p:nvSpPr>
        <p:spPr>
          <a:xfrm>
            <a:off x="452325" y="1086349"/>
            <a:ext cx="8274000" cy="3642300"/>
          </a:xfrm>
          <a:prstGeom prst="rect">
            <a:avLst/>
          </a:prstGeom>
        </p:spPr>
        <p:txBody>
          <a:bodyPr anchorCtr="0" anchor="ctr" bIns="34275" lIns="34275" rIns="34275" tIns="34275">
            <a:noAutofit/>
          </a:bodyPr>
          <a:lstStyle/>
          <a:p>
            <a:pPr indent="-260350" lvl="0" marL="177800" rtl="0">
              <a:spcBef>
                <a:spcPts val="0"/>
              </a:spcBef>
              <a:buSzPct val="100000"/>
            </a:pPr>
            <a:r>
              <a:rPr lang="en" sz="2700"/>
              <a:t>Linux, Max OSX, Windows</a:t>
            </a:r>
          </a:p>
          <a:p>
            <a:pPr indent="-260350" lvl="1" marL="342900" rtl="0">
              <a:spcBef>
                <a:spcPts val="0"/>
              </a:spcBef>
              <a:buSzPct val="100000"/>
            </a:pPr>
            <a:r>
              <a:rPr lang="en" sz="2700"/>
              <a:t>(sudo -H) pip install --upgrade tensorflow</a:t>
            </a:r>
          </a:p>
          <a:p>
            <a:pPr indent="-260350" lvl="1" marL="342900" rtl="0">
              <a:spcBef>
                <a:spcPts val="0"/>
              </a:spcBef>
              <a:buClr>
                <a:schemeClr val="dk1"/>
              </a:buClr>
              <a:buSzPct val="100000"/>
            </a:pPr>
            <a:r>
              <a:rPr lang="en" sz="2700">
                <a:solidFill>
                  <a:schemeClr val="dk1"/>
                </a:solidFill>
              </a:rPr>
              <a:t>(sudo -H) pip install --upgrade tensorflow-gpu</a:t>
            </a:r>
          </a:p>
          <a:p>
            <a:pPr indent="-260350" lvl="0" marL="177800" rtl="0">
              <a:spcBef>
                <a:spcPts val="0"/>
              </a:spcBef>
              <a:buSzPct val="100000"/>
            </a:pPr>
            <a:r>
              <a:rPr lang="en" sz="2700"/>
              <a:t>From source</a:t>
            </a:r>
          </a:p>
          <a:p>
            <a:pPr indent="-260350" lvl="1" marL="342900" rtl="0">
              <a:spcBef>
                <a:spcPts val="0"/>
              </a:spcBef>
              <a:buSzPct val="100000"/>
            </a:pPr>
            <a:r>
              <a:rPr lang="en" sz="2700"/>
              <a:t>bazel ... </a:t>
            </a:r>
          </a:p>
          <a:p>
            <a:pPr indent="-260350" lvl="1" marL="342900" rtl="0">
              <a:spcBef>
                <a:spcPts val="0"/>
              </a:spcBef>
              <a:buSzPct val="100000"/>
            </a:pPr>
            <a:r>
              <a:rPr lang="en" sz="2700">
                <a:hlinkClick r:id="rId3"/>
              </a:rPr>
              <a:t>https://www.tensorflow.org/install/install_sources</a:t>
            </a:r>
          </a:p>
          <a:p>
            <a:pPr indent="-260350" lvl="0" marL="177800" rtl="0">
              <a:spcBef>
                <a:spcPts val="0"/>
              </a:spcBef>
              <a:buSzPct val="100000"/>
            </a:pPr>
            <a:r>
              <a:rPr lang="en" sz="2700"/>
              <a:t>Google search/Community help</a:t>
            </a:r>
          </a:p>
          <a:p>
            <a:pPr indent="-260350" lvl="1" marL="342900" rtl="0">
              <a:spcBef>
                <a:spcPts val="0"/>
              </a:spcBef>
              <a:buSzPct val="100000"/>
            </a:pPr>
            <a:r>
              <a:rPr lang="en" sz="2700" u="sng">
                <a:solidFill>
                  <a:schemeClr val="hlink"/>
                </a:solidFill>
                <a:hlinkClick r:id="rId4"/>
              </a:rPr>
              <a:t>https://www.facebook.com/groups/TensorFlowKR/</a:t>
            </a:r>
            <a:r>
              <a:rPr lang="en" sz="2700">
                <a:solidFill>
                  <a:schemeClr val="dk1"/>
                </a:solidFill>
              </a:rPr>
              <a:t> </a:t>
            </a:r>
          </a:p>
        </p:txBody>
      </p:sp>
      <p:sp>
        <p:nvSpPr>
          <p:cNvPr id="217" name="Shape 217"/>
          <p:cNvSpPr txBox="1"/>
          <p:nvPr/>
        </p:nvSpPr>
        <p:spPr>
          <a:xfrm>
            <a:off x="4646071" y="4708237"/>
            <a:ext cx="4497900" cy="435300"/>
          </a:xfrm>
          <a:prstGeom prst="rect">
            <a:avLst/>
          </a:prstGeom>
          <a:noFill/>
          <a:ln>
            <a:noFill/>
          </a:ln>
        </p:spPr>
        <p:txBody>
          <a:bodyPr anchorCtr="0" anchor="ctr" bIns="34275" lIns="34275" rIns="34275" tIns="34275">
            <a:noAutofit/>
          </a:bodyPr>
          <a:lstStyle/>
          <a:p>
            <a:pPr lvl="0" rtl="0">
              <a:spcBef>
                <a:spcPts val="0"/>
              </a:spcBef>
              <a:buNone/>
            </a:pPr>
            <a:r>
              <a:rPr lang="en" sz="1800">
                <a:solidFill>
                  <a:schemeClr val="dk1"/>
                </a:solidFill>
                <a:latin typeface="Gill Sans"/>
                <a:ea typeface="Gill Sans"/>
                <a:cs typeface="Gill Sans"/>
                <a:sym typeface="Gill Sans"/>
              </a:rPr>
              <a:t>https://www.tensorflow.org/install/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Check installation and version</a:t>
            </a:r>
          </a:p>
        </p:txBody>
      </p:sp>
      <p:sp>
        <p:nvSpPr>
          <p:cNvPr id="223" name="Shape 223"/>
          <p:cNvSpPr txBox="1"/>
          <p:nvPr/>
        </p:nvSpPr>
        <p:spPr>
          <a:xfrm>
            <a:off x="347662" y="1507331"/>
            <a:ext cx="8489400" cy="3321900"/>
          </a:xfrm>
          <a:prstGeom prst="rect">
            <a:avLst/>
          </a:prstGeom>
          <a:noFill/>
          <a:ln cap="flat" cmpd="sng" w="28575">
            <a:solidFill>
              <a:srgbClr val="4A86E8"/>
            </a:solidFill>
            <a:prstDash val="solid"/>
            <a:round/>
            <a:headEnd len="med" w="med" type="none"/>
            <a:tailEnd len="med" w="med" type="none"/>
          </a:ln>
        </p:spPr>
        <p:txBody>
          <a:bodyPr anchorCtr="0" anchor="ctr" bIns="34275" lIns="34275" rIns="34275" tIns="34275">
            <a:noAutofit/>
          </a:bodyPr>
          <a:lstStyle/>
          <a:p>
            <a:pPr indent="0" lvl="0" marL="0" rtl="0">
              <a:lnSpc>
                <a:spcPct val="115000"/>
              </a:lnSpc>
              <a:spcBef>
                <a:spcPts val="0"/>
              </a:spcBef>
              <a:buNone/>
            </a:pPr>
            <a:r>
              <a:rPr lang="en" sz="2000">
                <a:solidFill>
                  <a:schemeClr val="dk1"/>
                </a:solidFill>
                <a:latin typeface="Consolas"/>
                <a:ea typeface="Consolas"/>
                <a:cs typeface="Consolas"/>
                <a:sym typeface="Consolas"/>
              </a:rPr>
              <a:t>Sungs-MacBook-Pro:hunkim$ python3</a:t>
            </a:r>
          </a:p>
          <a:p>
            <a:pPr indent="0" lvl="0" marL="0" rtl="0">
              <a:lnSpc>
                <a:spcPct val="115000"/>
              </a:lnSpc>
              <a:spcBef>
                <a:spcPts val="0"/>
              </a:spcBef>
              <a:buNone/>
            </a:pPr>
            <a:r>
              <a:rPr lang="en" sz="2000">
                <a:solidFill>
                  <a:schemeClr val="dk1"/>
                </a:solidFill>
                <a:latin typeface="Consolas"/>
                <a:ea typeface="Consolas"/>
                <a:cs typeface="Consolas"/>
                <a:sym typeface="Consolas"/>
              </a:rPr>
              <a:t>Python 3.6.0 (v3.6.0:41df79263a11, Dec 22 2016, 17:23:13)</a:t>
            </a:r>
          </a:p>
          <a:p>
            <a:pPr indent="0" lvl="0" marL="0" rtl="0">
              <a:lnSpc>
                <a:spcPct val="115000"/>
              </a:lnSpc>
              <a:spcBef>
                <a:spcPts val="0"/>
              </a:spcBef>
              <a:buNone/>
            </a:pPr>
            <a:r>
              <a:rPr lang="en" sz="2000">
                <a:solidFill>
                  <a:schemeClr val="dk1"/>
                </a:solidFill>
                <a:latin typeface="Consolas"/>
                <a:ea typeface="Consolas"/>
                <a:cs typeface="Consolas"/>
                <a:sym typeface="Consolas"/>
              </a:rPr>
              <a:t>[GCC 4.2.1 (Apple Inc. build 5666) (dot 3)] on darwin</a:t>
            </a:r>
          </a:p>
          <a:p>
            <a:pPr indent="0" lvl="0" marL="0" rtl="0">
              <a:lnSpc>
                <a:spcPct val="115000"/>
              </a:lnSpc>
              <a:spcBef>
                <a:spcPts val="0"/>
              </a:spcBef>
              <a:buNone/>
            </a:pPr>
            <a:r>
              <a:rPr lang="en" sz="2000">
                <a:solidFill>
                  <a:schemeClr val="dk1"/>
                </a:solidFill>
                <a:latin typeface="Consolas"/>
                <a:ea typeface="Consolas"/>
                <a:cs typeface="Consolas"/>
                <a:sym typeface="Consolas"/>
              </a:rPr>
              <a:t>Type "help", "copyright", "credits" or "license" for more information.</a:t>
            </a:r>
          </a:p>
          <a:p>
            <a:pPr indent="0" lvl="0" marL="0" rtl="0">
              <a:lnSpc>
                <a:spcPct val="115000"/>
              </a:lnSpc>
              <a:spcBef>
                <a:spcPts val="0"/>
              </a:spcBef>
              <a:buNone/>
            </a:pPr>
            <a:r>
              <a:rPr lang="en" sz="2000">
                <a:solidFill>
                  <a:schemeClr val="dk1"/>
                </a:solidFill>
                <a:latin typeface="Consolas"/>
                <a:ea typeface="Consolas"/>
                <a:cs typeface="Consolas"/>
                <a:sym typeface="Consolas"/>
              </a:rPr>
              <a:t>&gt;&gt;&gt; import tensorflow as tf</a:t>
            </a:r>
          </a:p>
          <a:p>
            <a:pPr indent="0" lvl="0" marL="0" rtl="0">
              <a:lnSpc>
                <a:spcPct val="115000"/>
              </a:lnSpc>
              <a:spcBef>
                <a:spcPts val="0"/>
              </a:spcBef>
              <a:buNone/>
            </a:pPr>
            <a:r>
              <a:rPr lang="en" sz="2000">
                <a:solidFill>
                  <a:schemeClr val="dk1"/>
                </a:solidFill>
                <a:latin typeface="Consolas"/>
                <a:ea typeface="Consolas"/>
                <a:cs typeface="Consolas"/>
                <a:sym typeface="Consolas"/>
              </a:rPr>
              <a:t>&gt;&gt;&gt; tf.__version__</a:t>
            </a:r>
          </a:p>
          <a:p>
            <a:pPr indent="0" lvl="0" marL="0" rtl="0">
              <a:lnSpc>
                <a:spcPct val="115000"/>
              </a:lnSpc>
              <a:spcBef>
                <a:spcPts val="0"/>
              </a:spcBef>
              <a:buNone/>
            </a:pPr>
            <a:r>
              <a:rPr b="1" lang="en" sz="2000">
                <a:solidFill>
                  <a:schemeClr val="dk1"/>
                </a:solidFill>
                <a:latin typeface="Consolas"/>
                <a:ea typeface="Consolas"/>
                <a:cs typeface="Consolas"/>
                <a:sym typeface="Consolas"/>
              </a:rPr>
              <a:t>'1.0.0'</a:t>
            </a:r>
          </a:p>
          <a:p>
            <a:pPr indent="0" lvl="0" marL="0" rtl="0">
              <a:lnSpc>
                <a:spcPct val="115000"/>
              </a:lnSpc>
              <a:spcBef>
                <a:spcPts val="0"/>
              </a:spcBef>
              <a:buNone/>
            </a:pPr>
            <a:r>
              <a:rPr lang="en" sz="2000">
                <a:solidFill>
                  <a:schemeClr val="dk1"/>
                </a:solidFill>
                <a:latin typeface="Consolas"/>
                <a:ea typeface="Consolas"/>
                <a:cs typeface="Consolas"/>
                <a:sym typeface="Consolas"/>
              </a:rPr>
              <a:t>&gt;&gt;&gt;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225375" y="133950"/>
            <a:ext cx="8813100" cy="1285800"/>
          </a:xfrm>
          <a:prstGeom prst="rect">
            <a:avLst/>
          </a:prstGeom>
        </p:spPr>
        <p:txBody>
          <a:bodyPr anchorCtr="0" anchor="ctr" bIns="34275" lIns="34275" rIns="34275" tIns="34275">
            <a:noAutofit/>
          </a:bodyPr>
          <a:lstStyle/>
          <a:p>
            <a:pPr lvl="0">
              <a:spcBef>
                <a:spcPts val="0"/>
              </a:spcBef>
              <a:buNone/>
            </a:pPr>
            <a:r>
              <a:rPr lang="en" sz="3000" u="sng">
                <a:solidFill>
                  <a:schemeClr val="hlink"/>
                </a:solidFill>
                <a:hlinkClick r:id="rId3"/>
              </a:rPr>
              <a:t>https://github.com/hunkim/DeepLearningZeroToAll/</a:t>
            </a:r>
            <a:r>
              <a:rPr lang="en" sz="3000"/>
              <a:t> </a:t>
            </a:r>
          </a:p>
        </p:txBody>
      </p:sp>
      <p:pic>
        <p:nvPicPr>
          <p:cNvPr id="229" name="Shape 229"/>
          <p:cNvPicPr preferRelativeResize="0"/>
          <p:nvPr/>
        </p:nvPicPr>
        <p:blipFill>
          <a:blip r:embed="rId4">
            <a:alphaModFix/>
          </a:blip>
          <a:stretch>
            <a:fillRect/>
          </a:stretch>
        </p:blipFill>
        <p:spPr>
          <a:xfrm>
            <a:off x="152400" y="1572150"/>
            <a:ext cx="4555949" cy="1938950"/>
          </a:xfrm>
          <a:prstGeom prst="rect">
            <a:avLst/>
          </a:prstGeom>
          <a:noFill/>
          <a:ln>
            <a:noFill/>
          </a:ln>
        </p:spPr>
      </p:pic>
      <p:pic>
        <p:nvPicPr>
          <p:cNvPr id="230" name="Shape 230"/>
          <p:cNvPicPr preferRelativeResize="0"/>
          <p:nvPr/>
        </p:nvPicPr>
        <p:blipFill>
          <a:blip r:embed="rId5">
            <a:alphaModFix/>
          </a:blip>
          <a:stretch>
            <a:fillRect/>
          </a:stretch>
        </p:blipFill>
        <p:spPr>
          <a:xfrm>
            <a:off x="4822099" y="1572150"/>
            <a:ext cx="4130850" cy="26302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p>
        </p:txBody>
      </p:sp>
      <p:sp>
        <p:nvSpPr>
          <p:cNvPr id="236" name="Shape 236"/>
          <p:cNvSpPr/>
          <p:nvPr/>
        </p:nvSpPr>
        <p:spPr>
          <a:xfrm>
            <a:off x="1097756" y="4781700"/>
            <a:ext cx="8183700" cy="3156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37" name="Shape 237"/>
          <p:cNvPicPr preferRelativeResize="0"/>
          <p:nvPr/>
        </p:nvPicPr>
        <p:blipFill>
          <a:blip r:embed="rId4">
            <a:alphaModFix/>
          </a:blip>
          <a:stretch>
            <a:fillRect/>
          </a:stretch>
        </p:blipFill>
        <p:spPr>
          <a:xfrm>
            <a:off x="57150" y="1476970"/>
            <a:ext cx="9029698" cy="2534077"/>
          </a:xfrm>
          <a:prstGeom prst="rect">
            <a:avLst/>
          </a:prstGeom>
          <a:noFill/>
          <a:ln>
            <a:noFill/>
          </a:ln>
        </p:spPr>
      </p:pic>
      <p:sp>
        <p:nvSpPr>
          <p:cNvPr id="238" name="Shape 238"/>
          <p:cNvSpPr txBox="1"/>
          <p:nvPr/>
        </p:nvSpPr>
        <p:spPr>
          <a:xfrm>
            <a:off x="889450" y="4144450"/>
            <a:ext cx="7921500" cy="433200"/>
          </a:xfrm>
          <a:prstGeom prst="rect">
            <a:avLst/>
          </a:prstGeom>
          <a:noFill/>
          <a:ln>
            <a:noFill/>
          </a:ln>
        </p:spPr>
        <p:txBody>
          <a:bodyPr anchorCtr="0" anchor="t" bIns="91425" lIns="91425" rIns="91425" tIns="91425">
            <a:noAutofit/>
          </a:bodyPr>
          <a:lstStyle/>
          <a:p>
            <a:pPr lvl="0">
              <a:spcBef>
                <a:spcPts val="0"/>
              </a:spcBef>
              <a:buNone/>
            </a:pPr>
            <a:r>
              <a:rPr lang="en" sz="1600"/>
              <a:t>b’String’  ‘</a:t>
            </a:r>
            <a:r>
              <a:rPr b="1" lang="en" sz="1600"/>
              <a:t>b</a:t>
            </a:r>
            <a:r>
              <a:rPr lang="en" sz="1600"/>
              <a:t>’ indicates</a:t>
            </a:r>
            <a:r>
              <a:rPr lang="en" sz="1600"/>
              <a:t> </a:t>
            </a:r>
            <a:r>
              <a:rPr i="1" lang="en" sz="1600"/>
              <a:t>Bytes literals</a:t>
            </a:r>
            <a:r>
              <a:rPr lang="en" sz="1600"/>
              <a:t>.  http://stackoverflow.com/questions/6269765/</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Computational Graph</a:t>
            </a:r>
          </a:p>
        </p:txBody>
      </p:sp>
      <p:sp>
        <p:nvSpPr>
          <p:cNvPr id="244" name="Shape 244"/>
          <p:cNvSpPr/>
          <p:nvPr/>
        </p:nvSpPr>
        <p:spPr>
          <a:xfrm>
            <a:off x="1097756" y="4781700"/>
            <a:ext cx="8183700" cy="3156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45" name="Shape 245"/>
          <p:cNvPicPr preferRelativeResize="0"/>
          <p:nvPr/>
        </p:nvPicPr>
        <p:blipFill>
          <a:blip r:embed="rId4">
            <a:alphaModFix/>
          </a:blip>
          <a:stretch>
            <a:fillRect/>
          </a:stretch>
        </p:blipFill>
        <p:spPr>
          <a:xfrm>
            <a:off x="57150" y="1476970"/>
            <a:ext cx="9029701" cy="2089407"/>
          </a:xfrm>
          <a:prstGeom prst="rect">
            <a:avLst/>
          </a:prstGeom>
          <a:noFill/>
          <a:ln>
            <a:noFill/>
          </a:ln>
        </p:spPr>
      </p:pic>
      <p:pic>
        <p:nvPicPr>
          <p:cNvPr id="246" name="Shape 246"/>
          <p:cNvPicPr preferRelativeResize="0"/>
          <p:nvPr/>
        </p:nvPicPr>
        <p:blipFill>
          <a:blip r:embed="rId5">
            <a:alphaModFix/>
          </a:blip>
          <a:stretch>
            <a:fillRect/>
          </a:stretch>
        </p:blipFill>
        <p:spPr>
          <a:xfrm>
            <a:off x="-107156" y="3355767"/>
            <a:ext cx="9194008" cy="1359108"/>
          </a:xfrm>
          <a:prstGeom prst="rect">
            <a:avLst/>
          </a:prstGeom>
          <a:noFill/>
          <a:ln>
            <a:noFill/>
          </a:ln>
        </p:spPr>
      </p:pic>
      <p:pic>
        <p:nvPicPr>
          <p:cNvPr id="247" name="Shape 247"/>
          <p:cNvPicPr preferRelativeResize="0"/>
          <p:nvPr/>
        </p:nvPicPr>
        <p:blipFill>
          <a:blip r:embed="rId6">
            <a:alphaModFix/>
          </a:blip>
          <a:stretch>
            <a:fillRect/>
          </a:stretch>
        </p:blipFill>
        <p:spPr>
          <a:xfrm>
            <a:off x="7191010" y="237684"/>
            <a:ext cx="1509505" cy="128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TensorFlow Mechanics </a:t>
            </a:r>
          </a:p>
        </p:txBody>
      </p:sp>
      <p:sp>
        <p:nvSpPr>
          <p:cNvPr id="253" name="Shape 253"/>
          <p:cNvSpPr txBox="1"/>
          <p:nvPr/>
        </p:nvSpPr>
        <p:spPr>
          <a:xfrm>
            <a:off x="1318525" y="1230775"/>
            <a:ext cx="3384000" cy="605700"/>
          </a:xfrm>
          <a:prstGeom prst="rect">
            <a:avLst/>
          </a:prstGeom>
          <a:noFill/>
          <a:ln>
            <a:noFill/>
          </a:ln>
        </p:spPr>
        <p:txBody>
          <a:bodyPr anchorCtr="0" anchor="t" bIns="34275" lIns="34275" rIns="34275" tIns="34275">
            <a:noAutofit/>
          </a:bodyPr>
          <a:lstStyle/>
          <a:p>
            <a:pPr lvl="0" rtl="0">
              <a:spcBef>
                <a:spcPts val="0"/>
              </a:spcBef>
              <a:buNone/>
            </a:pPr>
            <a:r>
              <a:rPr lang="en" sz="1400"/>
              <a:t>feed data and run graph (operation)</a:t>
            </a:r>
            <a:br>
              <a:rPr lang="en" sz="1400"/>
            </a:br>
            <a:r>
              <a:rPr b="1" i="1" lang="en" sz="1400"/>
              <a:t>sess.run (op) </a:t>
            </a:r>
          </a:p>
          <a:p>
            <a:pPr lvl="0" rtl="0">
              <a:spcBef>
                <a:spcPts val="0"/>
              </a:spcBef>
              <a:buNone/>
            </a:pPr>
            <a:r>
              <a:t/>
            </a:r>
            <a:endParaRPr sz="1400"/>
          </a:p>
        </p:txBody>
      </p:sp>
      <p:sp>
        <p:nvSpPr>
          <p:cNvPr id="254" name="Shape 254"/>
          <p:cNvSpPr txBox="1"/>
          <p:nvPr/>
        </p:nvSpPr>
        <p:spPr>
          <a:xfrm>
            <a:off x="7158250" y="3555455"/>
            <a:ext cx="3384000" cy="891600"/>
          </a:xfrm>
          <a:prstGeom prst="rect">
            <a:avLst/>
          </a:prstGeom>
          <a:noFill/>
          <a:ln>
            <a:noFill/>
          </a:ln>
        </p:spPr>
        <p:txBody>
          <a:bodyPr anchorCtr="0" anchor="t" bIns="34275" lIns="34275" rIns="34275" tIns="34275">
            <a:noAutofit/>
          </a:bodyPr>
          <a:lstStyle/>
          <a:p>
            <a:pPr lvl="0" rtl="0">
              <a:spcBef>
                <a:spcPts val="0"/>
              </a:spcBef>
              <a:buNone/>
            </a:pPr>
            <a:r>
              <a:rPr lang="en" sz="1400"/>
              <a:t>update variables </a:t>
            </a:r>
          </a:p>
          <a:p>
            <a:pPr lvl="0" rtl="0">
              <a:spcBef>
                <a:spcPts val="0"/>
              </a:spcBef>
              <a:buNone/>
            </a:pPr>
            <a:r>
              <a:rPr lang="en" sz="1400"/>
              <a:t>in the graph </a:t>
            </a:r>
          </a:p>
          <a:p>
            <a:pPr lvl="0" rtl="0">
              <a:spcBef>
                <a:spcPts val="0"/>
              </a:spcBef>
              <a:buNone/>
            </a:pPr>
            <a:r>
              <a:rPr lang="en" sz="1400"/>
              <a:t>(and return values)</a:t>
            </a:r>
            <a:r>
              <a:rPr b="1" lang="en" sz="1400"/>
              <a:t> </a:t>
            </a:r>
          </a:p>
          <a:p>
            <a:pPr lvl="0" rtl="0">
              <a:spcBef>
                <a:spcPts val="0"/>
              </a:spcBef>
              <a:buNone/>
            </a:pPr>
            <a:r>
              <a:t/>
            </a:r>
            <a:endParaRPr sz="1400"/>
          </a:p>
        </p:txBody>
      </p:sp>
      <p:sp>
        <p:nvSpPr>
          <p:cNvPr id="255" name="Shape 255"/>
          <p:cNvSpPr txBox="1"/>
          <p:nvPr/>
        </p:nvSpPr>
        <p:spPr>
          <a:xfrm>
            <a:off x="902049" y="3090550"/>
            <a:ext cx="2391600" cy="443100"/>
          </a:xfrm>
          <a:prstGeom prst="rect">
            <a:avLst/>
          </a:prstGeom>
          <a:noFill/>
          <a:ln>
            <a:noFill/>
          </a:ln>
        </p:spPr>
        <p:txBody>
          <a:bodyPr anchorCtr="0" anchor="t" bIns="34275" lIns="34275" rIns="34275" tIns="34275">
            <a:noAutofit/>
          </a:bodyPr>
          <a:lstStyle/>
          <a:p>
            <a:pPr lvl="0" rtl="0">
              <a:spcBef>
                <a:spcPts val="0"/>
              </a:spcBef>
              <a:buNone/>
            </a:pPr>
            <a:r>
              <a:rPr lang="en" sz="1400"/>
              <a:t>Build graph </a:t>
            </a:r>
            <a:r>
              <a:rPr lang="en"/>
              <a:t>using</a:t>
            </a:r>
            <a:r>
              <a:rPr lang="en" sz="1400"/>
              <a:t> </a:t>
            </a:r>
          </a:p>
          <a:p>
            <a:pPr lvl="0" rtl="0">
              <a:spcBef>
                <a:spcPts val="0"/>
              </a:spcBef>
              <a:buNone/>
            </a:pPr>
            <a:r>
              <a:rPr lang="en" sz="1400"/>
              <a:t>TensorFlow operations</a:t>
            </a:r>
          </a:p>
        </p:txBody>
      </p:sp>
      <p:grpSp>
        <p:nvGrpSpPr>
          <p:cNvPr id="256" name="Shape 256"/>
          <p:cNvGrpSpPr/>
          <p:nvPr/>
        </p:nvGrpSpPr>
        <p:grpSpPr>
          <a:xfrm>
            <a:off x="2947675" y="1707149"/>
            <a:ext cx="4345524" cy="3284999"/>
            <a:chOff x="2322525" y="1302249"/>
            <a:chExt cx="4345524" cy="3284999"/>
          </a:xfrm>
        </p:grpSpPr>
        <p:pic>
          <p:nvPicPr>
            <p:cNvPr id="257" name="Shape 257"/>
            <p:cNvPicPr preferRelativeResize="0"/>
            <p:nvPr/>
          </p:nvPicPr>
          <p:blipFill>
            <a:blip r:embed="rId3">
              <a:alphaModFix/>
            </a:blip>
            <a:stretch>
              <a:fillRect/>
            </a:stretch>
          </p:blipFill>
          <p:spPr>
            <a:xfrm>
              <a:off x="2322525" y="1302249"/>
              <a:ext cx="4345524" cy="3284999"/>
            </a:xfrm>
            <a:prstGeom prst="rect">
              <a:avLst/>
            </a:prstGeom>
            <a:noFill/>
            <a:ln>
              <a:noFill/>
            </a:ln>
          </p:spPr>
        </p:pic>
        <p:pic>
          <p:nvPicPr>
            <p:cNvPr id="258" name="Shape 258"/>
            <p:cNvPicPr preferRelativeResize="0"/>
            <p:nvPr/>
          </p:nvPicPr>
          <p:blipFill>
            <a:blip r:embed="rId4">
              <a:alphaModFix/>
            </a:blip>
            <a:stretch>
              <a:fillRect/>
            </a:stretch>
          </p:blipFill>
          <p:spPr>
            <a:xfrm>
              <a:off x="2556025" y="2044162"/>
              <a:ext cx="1431724" cy="1765274"/>
            </a:xfrm>
            <a:prstGeom prst="rect">
              <a:avLst/>
            </a:prstGeom>
            <a:noFill/>
            <a:ln>
              <a:noFill/>
            </a:ln>
          </p:spPr>
        </p:pic>
      </p:grpSp>
      <p:pic>
        <p:nvPicPr>
          <p:cNvPr id="259" name="Shape 259"/>
          <p:cNvPicPr preferRelativeResize="0"/>
          <p:nvPr/>
        </p:nvPicPr>
        <p:blipFill>
          <a:blip r:embed="rId5">
            <a:alphaModFix/>
          </a:blip>
          <a:stretch>
            <a:fillRect/>
          </a:stretch>
        </p:blipFill>
        <p:spPr>
          <a:xfrm>
            <a:off x="4723075" y="2956725"/>
            <a:ext cx="1290878" cy="863149"/>
          </a:xfrm>
          <a:prstGeom prst="rect">
            <a:avLst/>
          </a:prstGeom>
          <a:noFill/>
          <a:ln>
            <a:noFill/>
          </a:ln>
        </p:spPr>
      </p:pic>
      <p:pic>
        <p:nvPicPr>
          <p:cNvPr id="260" name="Shape 260"/>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61" name="Shape 261"/>
          <p:cNvPicPr preferRelativeResize="0"/>
          <p:nvPr/>
        </p:nvPicPr>
        <p:blipFill>
          <a:blip r:embed="rId7">
            <a:alphaModFix/>
          </a:blip>
          <a:stretch>
            <a:fillRect/>
          </a:stretch>
        </p:blipFill>
        <p:spPr>
          <a:xfrm>
            <a:off x="929125" y="1314736"/>
            <a:ext cx="357424" cy="354838"/>
          </a:xfrm>
          <a:prstGeom prst="rect">
            <a:avLst/>
          </a:prstGeom>
          <a:noFill/>
          <a:ln>
            <a:noFill/>
          </a:ln>
        </p:spPr>
      </p:pic>
      <p:pic>
        <p:nvPicPr>
          <p:cNvPr id="262" name="Shape 262"/>
          <p:cNvPicPr preferRelativeResize="0"/>
          <p:nvPr/>
        </p:nvPicPr>
        <p:blipFill>
          <a:blip r:embed="rId8">
            <a:alphaModFix/>
          </a:blip>
          <a:stretch>
            <a:fillRect/>
          </a:stretch>
        </p:blipFill>
        <p:spPr>
          <a:xfrm>
            <a:off x="6800825" y="3767475"/>
            <a:ext cx="357425" cy="3548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Computational Graph</a:t>
            </a:r>
          </a:p>
        </p:txBody>
      </p:sp>
      <p:sp>
        <p:nvSpPr>
          <p:cNvPr id="268" name="Shape 268"/>
          <p:cNvSpPr/>
          <p:nvPr/>
        </p:nvSpPr>
        <p:spPr>
          <a:xfrm>
            <a:off x="1097756" y="4781700"/>
            <a:ext cx="8183700" cy="3156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69" name="Shape 269"/>
          <p:cNvPicPr preferRelativeResize="0"/>
          <p:nvPr/>
        </p:nvPicPr>
        <p:blipFill>
          <a:blip r:embed="rId4">
            <a:alphaModFix/>
          </a:blip>
          <a:stretch>
            <a:fillRect/>
          </a:stretch>
        </p:blipFill>
        <p:spPr>
          <a:xfrm>
            <a:off x="-107156" y="3191460"/>
            <a:ext cx="9194008" cy="1359108"/>
          </a:xfrm>
          <a:prstGeom prst="rect">
            <a:avLst/>
          </a:prstGeom>
          <a:noFill/>
          <a:ln>
            <a:noFill/>
          </a:ln>
        </p:spPr>
      </p:pic>
      <p:pic>
        <p:nvPicPr>
          <p:cNvPr id="270" name="Shape 270"/>
          <p:cNvPicPr preferRelativeResize="0"/>
          <p:nvPr/>
        </p:nvPicPr>
        <p:blipFill>
          <a:blip r:embed="rId5">
            <a:alphaModFix/>
          </a:blip>
          <a:stretch>
            <a:fillRect/>
          </a:stretch>
        </p:blipFill>
        <p:spPr>
          <a:xfrm>
            <a:off x="7191010" y="237684"/>
            <a:ext cx="1509505" cy="1285875"/>
          </a:xfrm>
          <a:prstGeom prst="rect">
            <a:avLst/>
          </a:prstGeom>
          <a:noFill/>
          <a:ln>
            <a:noFill/>
          </a:ln>
        </p:spPr>
      </p:pic>
      <p:pic>
        <p:nvPicPr>
          <p:cNvPr id="271" name="Shape 271"/>
          <p:cNvPicPr preferRelativeResize="0"/>
          <p:nvPr/>
        </p:nvPicPr>
        <p:blipFill>
          <a:blip r:embed="rId6">
            <a:alphaModFix/>
          </a:blip>
          <a:stretch>
            <a:fillRect/>
          </a:stretch>
        </p:blipFill>
        <p:spPr>
          <a:xfrm>
            <a:off x="57150" y="1580709"/>
            <a:ext cx="9029696" cy="803690"/>
          </a:xfrm>
          <a:prstGeom prst="rect">
            <a:avLst/>
          </a:prstGeom>
          <a:noFill/>
          <a:ln>
            <a:noFill/>
          </a:ln>
        </p:spPr>
      </p:pic>
      <p:sp>
        <p:nvSpPr>
          <p:cNvPr id="272" name="Shape 272"/>
          <p:cNvSpPr txBox="1"/>
          <p:nvPr/>
        </p:nvSpPr>
        <p:spPr>
          <a:xfrm>
            <a:off x="670125" y="1285331"/>
            <a:ext cx="4221300" cy="443100"/>
          </a:xfrm>
          <a:prstGeom prst="rect">
            <a:avLst/>
          </a:prstGeom>
          <a:noFill/>
          <a:ln>
            <a:noFill/>
          </a:ln>
        </p:spPr>
        <p:txBody>
          <a:bodyPr anchorCtr="0" anchor="t" bIns="34275" lIns="34275" rIns="34275" tIns="34275">
            <a:noAutofit/>
          </a:bodyPr>
          <a:lstStyle/>
          <a:p>
            <a:pPr indent="-177800" lvl="0" marL="177800" rtl="0">
              <a:spcBef>
                <a:spcPts val="0"/>
              </a:spcBef>
              <a:buSzPct val="100000"/>
              <a:buAutoNum type="arabicParenBoth"/>
            </a:pPr>
            <a:r>
              <a:rPr lang="en" sz="1400"/>
              <a:t>Build graph (tensors) using TensorFlow operations</a:t>
            </a:r>
          </a:p>
        </p:txBody>
      </p:sp>
      <p:sp>
        <p:nvSpPr>
          <p:cNvPr id="273" name="Shape 273"/>
          <p:cNvSpPr txBox="1"/>
          <p:nvPr/>
        </p:nvSpPr>
        <p:spPr>
          <a:xfrm>
            <a:off x="1192293" y="2684596"/>
            <a:ext cx="3384000" cy="605700"/>
          </a:xfrm>
          <a:prstGeom prst="rect">
            <a:avLst/>
          </a:prstGeom>
          <a:noFill/>
          <a:ln>
            <a:noFill/>
          </a:ln>
        </p:spPr>
        <p:txBody>
          <a:bodyPr anchorCtr="0" anchor="t" bIns="34275" lIns="34275" rIns="34275" tIns="34275">
            <a:noAutofit/>
          </a:bodyPr>
          <a:lstStyle/>
          <a:p>
            <a:pPr lvl="0" rtl="0">
              <a:spcBef>
                <a:spcPts val="0"/>
              </a:spcBef>
              <a:buNone/>
            </a:pPr>
            <a:r>
              <a:rPr lang="en" sz="1400"/>
              <a:t>(2) feed data and run graph (operation)</a:t>
            </a:r>
            <a:br>
              <a:rPr lang="en" sz="1400"/>
            </a:br>
            <a:r>
              <a:rPr lang="en" sz="1400"/>
              <a:t>     </a:t>
            </a:r>
            <a:r>
              <a:rPr b="1" i="1" lang="en" sz="1400"/>
              <a:t>sess.run (op) </a:t>
            </a:r>
          </a:p>
          <a:p>
            <a:pPr lvl="0" rtl="0">
              <a:spcBef>
                <a:spcPts val="0"/>
              </a:spcBef>
              <a:buNone/>
            </a:pPr>
            <a:r>
              <a:t/>
            </a:r>
            <a:endParaRPr sz="1400"/>
          </a:p>
        </p:txBody>
      </p:sp>
      <p:sp>
        <p:nvSpPr>
          <p:cNvPr id="274" name="Shape 274"/>
          <p:cNvSpPr txBox="1"/>
          <p:nvPr/>
        </p:nvSpPr>
        <p:spPr>
          <a:xfrm>
            <a:off x="4891462" y="2698781"/>
            <a:ext cx="3384000" cy="605700"/>
          </a:xfrm>
          <a:prstGeom prst="rect">
            <a:avLst/>
          </a:prstGeom>
          <a:noFill/>
          <a:ln>
            <a:noFill/>
          </a:ln>
        </p:spPr>
        <p:txBody>
          <a:bodyPr anchorCtr="0" anchor="t" bIns="34275" lIns="34275" rIns="34275" tIns="34275">
            <a:noAutofit/>
          </a:bodyPr>
          <a:lstStyle/>
          <a:p>
            <a:pPr lvl="0" rtl="0">
              <a:spcBef>
                <a:spcPts val="0"/>
              </a:spcBef>
              <a:buNone/>
            </a:pPr>
            <a:r>
              <a:rPr lang="en" sz="1400"/>
              <a:t>(3) update variables in the graph </a:t>
            </a:r>
          </a:p>
          <a:p>
            <a:pPr lvl="0" rtl="0">
              <a:spcBef>
                <a:spcPts val="0"/>
              </a:spcBef>
              <a:buNone/>
            </a:pPr>
            <a:r>
              <a:rPr lang="en" sz="1400"/>
              <a:t>(and return values)</a:t>
            </a:r>
            <a:r>
              <a:rPr b="1" lang="en" sz="1400"/>
              <a:t> </a:t>
            </a:r>
          </a:p>
          <a:p>
            <a:pPr lvl="0" rtl="0">
              <a:spcBef>
                <a:spcPts val="0"/>
              </a:spcBef>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1532441" y="1538299"/>
            <a:ext cx="6008308" cy="3329575"/>
          </a:xfrm>
          <a:prstGeom prst="rect">
            <a:avLst/>
          </a:prstGeom>
          <a:noFill/>
          <a:ln>
            <a:noFill/>
          </a:ln>
        </p:spPr>
      </p:pic>
      <p:sp>
        <p:nvSpPr>
          <p:cNvPr id="134" name="Shape 134"/>
          <p:cNvSpPr txBox="1"/>
          <p:nvPr>
            <p:ph type="title"/>
          </p:nvPr>
        </p:nvSpPr>
        <p:spPr>
          <a:xfrm>
            <a:off x="0" y="286350"/>
            <a:ext cx="9073200" cy="1285800"/>
          </a:xfrm>
          <a:prstGeom prst="rect">
            <a:avLst/>
          </a:prstGeom>
        </p:spPr>
        <p:txBody>
          <a:bodyPr anchorCtr="0" anchor="b" bIns="34275" lIns="34275" rIns="34275" tIns="34275">
            <a:noAutofit/>
          </a:bodyPr>
          <a:lstStyle/>
          <a:p>
            <a:pPr lvl="0" rtl="0">
              <a:spcBef>
                <a:spcPts val="0"/>
              </a:spcBef>
              <a:buNone/>
            </a:pPr>
            <a:r>
              <a:rPr lang="en"/>
              <a:t>Call for comments</a:t>
            </a:r>
          </a:p>
          <a:p>
            <a:pPr lvl="0" rtl="0">
              <a:spcBef>
                <a:spcPts val="0"/>
              </a:spcBef>
              <a:buNone/>
            </a:pPr>
            <a:r>
              <a:rPr lang="en" sz="2800"/>
              <a:t>Please feel free to add comments directly on these slides</a:t>
            </a:r>
          </a:p>
          <a:p>
            <a:pPr lvl="0" rtl="0">
              <a:spcBef>
                <a:spcPts val="0"/>
              </a:spcBef>
              <a:buNone/>
            </a:pPr>
            <a:r>
              <a:rPr lang="en" sz="2800"/>
              <a:t>Other slides: </a:t>
            </a:r>
            <a:r>
              <a:rPr lang="en" sz="2800" u="sng">
                <a:solidFill>
                  <a:schemeClr val="hlink"/>
                </a:solidFill>
                <a:hlinkClick r:id="rId4"/>
              </a:rPr>
              <a:t>https://goo.gl/jPtWNt</a:t>
            </a:r>
            <a:r>
              <a:rPr lang="en" sz="2800"/>
              <a:t>      </a:t>
            </a:r>
          </a:p>
        </p:txBody>
      </p:sp>
      <p:sp>
        <p:nvSpPr>
          <p:cNvPr id="135" name="Shape 135"/>
          <p:cNvSpPr txBox="1"/>
          <p:nvPr/>
        </p:nvSpPr>
        <p:spPr>
          <a:xfrm>
            <a:off x="5446800" y="4728475"/>
            <a:ext cx="4064700" cy="5535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rPr>
              <a:t>Picture from http://www.tssablog.org/archives/3280</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Placeholder </a:t>
            </a:r>
          </a:p>
        </p:txBody>
      </p:sp>
      <p:pic>
        <p:nvPicPr>
          <p:cNvPr id="280" name="Shape 280"/>
          <p:cNvPicPr preferRelativeResize="0"/>
          <p:nvPr/>
        </p:nvPicPr>
        <p:blipFill>
          <a:blip r:embed="rId3">
            <a:alphaModFix/>
          </a:blip>
          <a:stretch>
            <a:fillRect/>
          </a:stretch>
        </p:blipFill>
        <p:spPr>
          <a:xfrm>
            <a:off x="57150" y="2141338"/>
            <a:ext cx="9029704" cy="1727247"/>
          </a:xfrm>
          <a:prstGeom prst="rect">
            <a:avLst/>
          </a:prstGeom>
          <a:noFill/>
          <a:ln>
            <a:noFill/>
          </a:ln>
        </p:spPr>
      </p:pic>
      <p:sp>
        <p:nvSpPr>
          <p:cNvPr id="281" name="Shape 281"/>
          <p:cNvSpPr/>
          <p:nvPr/>
        </p:nvSpPr>
        <p:spPr>
          <a:xfrm>
            <a:off x="1097756" y="4781700"/>
            <a:ext cx="8183700" cy="3156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TensorFlow Mechanics </a:t>
            </a:r>
          </a:p>
        </p:txBody>
      </p:sp>
      <p:sp>
        <p:nvSpPr>
          <p:cNvPr id="287" name="Shape 287"/>
          <p:cNvSpPr txBox="1"/>
          <p:nvPr/>
        </p:nvSpPr>
        <p:spPr>
          <a:xfrm>
            <a:off x="1318525" y="1230775"/>
            <a:ext cx="3384000" cy="605700"/>
          </a:xfrm>
          <a:prstGeom prst="rect">
            <a:avLst/>
          </a:prstGeom>
          <a:noFill/>
          <a:ln>
            <a:noFill/>
          </a:ln>
        </p:spPr>
        <p:txBody>
          <a:bodyPr anchorCtr="0" anchor="t" bIns="34275" lIns="34275" rIns="34275" tIns="34275">
            <a:noAutofit/>
          </a:bodyPr>
          <a:lstStyle/>
          <a:p>
            <a:pPr lvl="0" rtl="0">
              <a:spcBef>
                <a:spcPts val="0"/>
              </a:spcBef>
              <a:buNone/>
            </a:pPr>
            <a:r>
              <a:rPr lang="en" sz="1400"/>
              <a:t>feed data and run graph (operation)</a:t>
            </a:r>
            <a:br>
              <a:rPr lang="en" sz="1400"/>
            </a:br>
            <a:r>
              <a:rPr b="1" i="1" lang="en" sz="1400"/>
              <a:t>sess.run (op, feed_dict={x: x_data}) </a:t>
            </a:r>
          </a:p>
          <a:p>
            <a:pPr lvl="0" rtl="0">
              <a:spcBef>
                <a:spcPts val="0"/>
              </a:spcBef>
              <a:buNone/>
            </a:pPr>
            <a:r>
              <a:t/>
            </a:r>
            <a:endParaRPr sz="1400"/>
          </a:p>
        </p:txBody>
      </p:sp>
      <p:sp>
        <p:nvSpPr>
          <p:cNvPr id="288" name="Shape 288"/>
          <p:cNvSpPr txBox="1"/>
          <p:nvPr/>
        </p:nvSpPr>
        <p:spPr>
          <a:xfrm>
            <a:off x="7158250" y="3555455"/>
            <a:ext cx="3384000" cy="891600"/>
          </a:xfrm>
          <a:prstGeom prst="rect">
            <a:avLst/>
          </a:prstGeom>
          <a:noFill/>
          <a:ln>
            <a:noFill/>
          </a:ln>
        </p:spPr>
        <p:txBody>
          <a:bodyPr anchorCtr="0" anchor="t" bIns="34275" lIns="34275" rIns="34275" tIns="34275">
            <a:noAutofit/>
          </a:bodyPr>
          <a:lstStyle/>
          <a:p>
            <a:pPr lvl="0">
              <a:spcBef>
                <a:spcPts val="0"/>
              </a:spcBef>
              <a:buNone/>
            </a:pPr>
            <a:r>
              <a:rPr lang="en" sz="1400"/>
              <a:t>update variables </a:t>
            </a:r>
          </a:p>
          <a:p>
            <a:pPr lvl="0" rtl="0">
              <a:spcBef>
                <a:spcPts val="0"/>
              </a:spcBef>
              <a:buNone/>
            </a:pPr>
            <a:r>
              <a:rPr lang="en" sz="1400"/>
              <a:t>in the graph </a:t>
            </a:r>
          </a:p>
          <a:p>
            <a:pPr lvl="0" rtl="0">
              <a:spcBef>
                <a:spcPts val="0"/>
              </a:spcBef>
              <a:buNone/>
            </a:pPr>
            <a:r>
              <a:rPr lang="en" sz="1400"/>
              <a:t>(and return values)</a:t>
            </a:r>
            <a:r>
              <a:rPr b="1" lang="en" sz="1400"/>
              <a:t> </a:t>
            </a:r>
          </a:p>
          <a:p>
            <a:pPr lvl="0" rtl="0">
              <a:spcBef>
                <a:spcPts val="0"/>
              </a:spcBef>
              <a:buNone/>
            </a:pPr>
            <a:r>
              <a:t/>
            </a:r>
            <a:endParaRPr sz="1400"/>
          </a:p>
        </p:txBody>
      </p:sp>
      <p:grpSp>
        <p:nvGrpSpPr>
          <p:cNvPr id="289" name="Shape 289"/>
          <p:cNvGrpSpPr/>
          <p:nvPr/>
        </p:nvGrpSpPr>
        <p:grpSpPr>
          <a:xfrm>
            <a:off x="2947675" y="1707149"/>
            <a:ext cx="4345524" cy="3284999"/>
            <a:chOff x="2322525" y="1302249"/>
            <a:chExt cx="4345524" cy="3284999"/>
          </a:xfrm>
        </p:grpSpPr>
        <p:pic>
          <p:nvPicPr>
            <p:cNvPr id="290" name="Shape 290"/>
            <p:cNvPicPr preferRelativeResize="0"/>
            <p:nvPr/>
          </p:nvPicPr>
          <p:blipFill>
            <a:blip r:embed="rId3">
              <a:alphaModFix/>
            </a:blip>
            <a:stretch>
              <a:fillRect/>
            </a:stretch>
          </p:blipFill>
          <p:spPr>
            <a:xfrm>
              <a:off x="2322525" y="1302249"/>
              <a:ext cx="4345524" cy="3284999"/>
            </a:xfrm>
            <a:prstGeom prst="rect">
              <a:avLst/>
            </a:prstGeom>
            <a:noFill/>
            <a:ln>
              <a:noFill/>
            </a:ln>
          </p:spPr>
        </p:pic>
        <p:pic>
          <p:nvPicPr>
            <p:cNvPr id="291" name="Shape 291"/>
            <p:cNvPicPr preferRelativeResize="0"/>
            <p:nvPr/>
          </p:nvPicPr>
          <p:blipFill>
            <a:blip r:embed="rId4">
              <a:alphaModFix/>
            </a:blip>
            <a:stretch>
              <a:fillRect/>
            </a:stretch>
          </p:blipFill>
          <p:spPr>
            <a:xfrm>
              <a:off x="2556025" y="2044162"/>
              <a:ext cx="1431724" cy="1765274"/>
            </a:xfrm>
            <a:prstGeom prst="rect">
              <a:avLst/>
            </a:prstGeom>
            <a:noFill/>
            <a:ln>
              <a:noFill/>
            </a:ln>
          </p:spPr>
        </p:pic>
      </p:grpSp>
      <p:pic>
        <p:nvPicPr>
          <p:cNvPr id="292" name="Shape 292"/>
          <p:cNvPicPr preferRelativeResize="0"/>
          <p:nvPr/>
        </p:nvPicPr>
        <p:blipFill>
          <a:blip r:embed="rId5">
            <a:alphaModFix/>
          </a:blip>
          <a:stretch>
            <a:fillRect/>
          </a:stretch>
        </p:blipFill>
        <p:spPr>
          <a:xfrm>
            <a:off x="4723075" y="2956725"/>
            <a:ext cx="1290878" cy="863149"/>
          </a:xfrm>
          <a:prstGeom prst="rect">
            <a:avLst/>
          </a:prstGeom>
          <a:noFill/>
          <a:ln>
            <a:noFill/>
          </a:ln>
        </p:spPr>
      </p:pic>
      <p:pic>
        <p:nvPicPr>
          <p:cNvPr id="293" name="Shape 293"/>
          <p:cNvPicPr preferRelativeResize="0"/>
          <p:nvPr/>
        </p:nvPicPr>
        <p:blipFill>
          <a:blip r:embed="rId6">
            <a:alphaModFix/>
          </a:blip>
          <a:stretch>
            <a:fillRect/>
          </a:stretch>
        </p:blipFill>
        <p:spPr>
          <a:xfrm>
            <a:off x="929125" y="1314736"/>
            <a:ext cx="357424" cy="354838"/>
          </a:xfrm>
          <a:prstGeom prst="rect">
            <a:avLst/>
          </a:prstGeom>
          <a:noFill/>
          <a:ln>
            <a:noFill/>
          </a:ln>
        </p:spPr>
      </p:pic>
      <p:pic>
        <p:nvPicPr>
          <p:cNvPr id="294" name="Shape 294"/>
          <p:cNvPicPr preferRelativeResize="0"/>
          <p:nvPr/>
        </p:nvPicPr>
        <p:blipFill>
          <a:blip r:embed="rId7">
            <a:alphaModFix/>
          </a:blip>
          <a:stretch>
            <a:fillRect/>
          </a:stretch>
        </p:blipFill>
        <p:spPr>
          <a:xfrm>
            <a:off x="6800825" y="3767475"/>
            <a:ext cx="357425" cy="354884"/>
          </a:xfrm>
          <a:prstGeom prst="rect">
            <a:avLst/>
          </a:prstGeom>
          <a:noFill/>
          <a:ln>
            <a:noFill/>
          </a:ln>
        </p:spPr>
      </p:pic>
      <p:sp>
        <p:nvSpPr>
          <p:cNvPr id="295" name="Shape 295"/>
          <p:cNvSpPr txBox="1"/>
          <p:nvPr/>
        </p:nvSpPr>
        <p:spPr>
          <a:xfrm>
            <a:off x="902049" y="3090550"/>
            <a:ext cx="2391600" cy="443100"/>
          </a:xfrm>
          <a:prstGeom prst="rect">
            <a:avLst/>
          </a:prstGeom>
          <a:noFill/>
          <a:ln>
            <a:noFill/>
          </a:ln>
        </p:spPr>
        <p:txBody>
          <a:bodyPr anchorCtr="0" anchor="t" bIns="34275" lIns="34275" rIns="34275" tIns="34275">
            <a:noAutofit/>
          </a:bodyPr>
          <a:lstStyle/>
          <a:p>
            <a:pPr lvl="0" rtl="0">
              <a:spcBef>
                <a:spcPts val="0"/>
              </a:spcBef>
              <a:buNone/>
            </a:pPr>
            <a:r>
              <a:rPr lang="en" sz="1400"/>
              <a:t>Build graph </a:t>
            </a:r>
            <a:r>
              <a:rPr lang="en"/>
              <a:t>using</a:t>
            </a:r>
            <a:r>
              <a:rPr lang="en" sz="1400"/>
              <a:t> </a:t>
            </a:r>
          </a:p>
          <a:p>
            <a:pPr lvl="0" rtl="0">
              <a:spcBef>
                <a:spcPts val="0"/>
              </a:spcBef>
              <a:buNone/>
            </a:pPr>
            <a:r>
              <a:rPr lang="en" sz="1400"/>
              <a:t>TensorFlow operations</a:t>
            </a:r>
          </a:p>
        </p:txBody>
      </p:sp>
      <p:pic>
        <p:nvPicPr>
          <p:cNvPr id="296" name="Shape 296"/>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Everything is </a:t>
            </a:r>
            <a:r>
              <a:rPr b="1" lang="en"/>
              <a:t>Tensor</a:t>
            </a:r>
          </a:p>
        </p:txBody>
      </p:sp>
      <p:pic>
        <p:nvPicPr>
          <p:cNvPr id="302" name="Shape 302"/>
          <p:cNvPicPr preferRelativeResize="0"/>
          <p:nvPr/>
        </p:nvPicPr>
        <p:blipFill>
          <a:blip r:embed="rId3">
            <a:alphaModFix/>
          </a:blip>
          <a:stretch>
            <a:fillRect/>
          </a:stretch>
        </p:blipFill>
        <p:spPr>
          <a:xfrm>
            <a:off x="57150" y="1476970"/>
            <a:ext cx="9029697" cy="1656454"/>
          </a:xfrm>
          <a:prstGeom prst="rect">
            <a:avLst/>
          </a:prstGeom>
          <a:noFill/>
          <a:ln>
            <a:noFill/>
          </a:ln>
        </p:spPr>
      </p:pic>
      <p:sp>
        <p:nvSpPr>
          <p:cNvPr id="303" name="Shape 303"/>
          <p:cNvSpPr txBox="1"/>
          <p:nvPr/>
        </p:nvSpPr>
        <p:spPr>
          <a:xfrm>
            <a:off x="3072000" y="3532925"/>
            <a:ext cx="3000000" cy="7002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419589" y="133940"/>
            <a:ext cx="6304800" cy="1285800"/>
          </a:xfrm>
          <a:prstGeom prst="rect">
            <a:avLst/>
          </a:prstGeom>
        </p:spPr>
        <p:txBody>
          <a:bodyPr anchorCtr="0" anchor="ctr" bIns="34275" lIns="34275" rIns="34275" tIns="34275">
            <a:noAutofit/>
          </a:bodyPr>
          <a:lstStyle/>
          <a:p>
            <a:pPr lvl="0" rtl="0">
              <a:spcBef>
                <a:spcPts val="0"/>
              </a:spcBef>
              <a:buNone/>
            </a:pPr>
            <a:r>
              <a:rPr lang="en"/>
              <a:t>Tensor Ranks, Shapes, and Types</a:t>
            </a:r>
          </a:p>
        </p:txBody>
      </p:sp>
      <p:sp>
        <p:nvSpPr>
          <p:cNvPr id="309" name="Shape 309"/>
          <p:cNvSpPr txBox="1"/>
          <p:nvPr/>
        </p:nvSpPr>
        <p:spPr>
          <a:xfrm>
            <a:off x="2676525" y="4473768"/>
            <a:ext cx="6357900" cy="848400"/>
          </a:xfrm>
          <a:prstGeom prst="rect">
            <a:avLst/>
          </a:prstGeom>
          <a:noFill/>
          <a:ln>
            <a:noFill/>
          </a:ln>
        </p:spPr>
        <p:txBody>
          <a:bodyPr anchorCtr="0" anchor="ctr" bIns="34275" lIns="34275" rIns="34275" tIns="34275">
            <a:noAutofit/>
          </a:bodyPr>
          <a:lstStyle/>
          <a:p>
            <a:pPr lvl="0" rtl="0">
              <a:spcBef>
                <a:spcPts val="0"/>
              </a:spcBef>
              <a:buNone/>
            </a:pPr>
            <a:r>
              <a:rPr lang="en" sz="1800"/>
              <a:t>https://www.tensorflow.org/programmers_guide/dims_types</a:t>
            </a:r>
          </a:p>
        </p:txBody>
      </p:sp>
      <p:pic>
        <p:nvPicPr>
          <p:cNvPr id="310" name="Shape 310"/>
          <p:cNvPicPr preferRelativeResize="0"/>
          <p:nvPr/>
        </p:nvPicPr>
        <p:blipFill>
          <a:blip r:embed="rId3">
            <a:alphaModFix/>
          </a:blip>
          <a:stretch>
            <a:fillRect/>
          </a:stretch>
        </p:blipFill>
        <p:spPr>
          <a:xfrm>
            <a:off x="1000125" y="1298371"/>
            <a:ext cx="7479506" cy="378618"/>
          </a:xfrm>
          <a:prstGeom prst="rect">
            <a:avLst/>
          </a:prstGeom>
          <a:noFill/>
          <a:ln>
            <a:noFill/>
          </a:ln>
        </p:spPr>
      </p:pic>
      <p:pic>
        <p:nvPicPr>
          <p:cNvPr id="311" name="Shape 311"/>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419589" y="133940"/>
            <a:ext cx="6304800" cy="1285800"/>
          </a:xfrm>
          <a:prstGeom prst="rect">
            <a:avLst/>
          </a:prstGeom>
        </p:spPr>
        <p:txBody>
          <a:bodyPr anchorCtr="0" anchor="ctr" bIns="34275" lIns="34275" rIns="34275" tIns="34275">
            <a:noAutofit/>
          </a:bodyPr>
          <a:lstStyle/>
          <a:p>
            <a:pPr lvl="0" rtl="0">
              <a:spcBef>
                <a:spcPts val="0"/>
              </a:spcBef>
              <a:buNone/>
            </a:pPr>
            <a:r>
              <a:rPr lang="en"/>
              <a:t>Tensor Ranks, Shapes, and Types</a:t>
            </a:r>
          </a:p>
        </p:txBody>
      </p:sp>
      <p:sp>
        <p:nvSpPr>
          <p:cNvPr id="317" name="Shape 317"/>
          <p:cNvSpPr txBox="1"/>
          <p:nvPr/>
        </p:nvSpPr>
        <p:spPr>
          <a:xfrm>
            <a:off x="2676525" y="4473768"/>
            <a:ext cx="6357900" cy="848400"/>
          </a:xfrm>
          <a:prstGeom prst="rect">
            <a:avLst/>
          </a:prstGeom>
          <a:noFill/>
          <a:ln>
            <a:noFill/>
          </a:ln>
        </p:spPr>
        <p:txBody>
          <a:bodyPr anchorCtr="0" anchor="ctr" bIns="34275" lIns="34275" rIns="34275" tIns="34275">
            <a:noAutofit/>
          </a:bodyPr>
          <a:lstStyle/>
          <a:p>
            <a:pPr lvl="0" rtl="0">
              <a:spcBef>
                <a:spcPts val="0"/>
              </a:spcBef>
              <a:buNone/>
            </a:pPr>
            <a:r>
              <a:rPr lang="en" sz="1800"/>
              <a:t>https://www.tensorflow.org/programmers_guide/dims_types</a:t>
            </a:r>
          </a:p>
        </p:txBody>
      </p:sp>
      <p:pic>
        <p:nvPicPr>
          <p:cNvPr id="318" name="Shape 318"/>
          <p:cNvPicPr preferRelativeResize="0"/>
          <p:nvPr/>
        </p:nvPicPr>
        <p:blipFill>
          <a:blip r:embed="rId3">
            <a:alphaModFix/>
          </a:blip>
          <a:stretch>
            <a:fillRect/>
          </a:stretch>
        </p:blipFill>
        <p:spPr>
          <a:xfrm>
            <a:off x="1000125" y="1298371"/>
            <a:ext cx="7479506" cy="378618"/>
          </a:xfrm>
          <a:prstGeom prst="rect">
            <a:avLst/>
          </a:prstGeom>
          <a:noFill/>
          <a:ln>
            <a:noFill/>
          </a:ln>
        </p:spPr>
      </p:pic>
      <p:pic>
        <p:nvPicPr>
          <p:cNvPr id="319" name="Shape 319"/>
          <p:cNvPicPr preferRelativeResize="0"/>
          <p:nvPr/>
        </p:nvPicPr>
        <p:blipFill>
          <a:blip r:embed="rId4">
            <a:alphaModFix/>
          </a:blip>
          <a:stretch>
            <a:fillRect/>
          </a:stretch>
        </p:blipFill>
        <p:spPr>
          <a:xfrm>
            <a:off x="620920" y="1882378"/>
            <a:ext cx="7902174" cy="22936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419589" y="133940"/>
            <a:ext cx="6304800" cy="1285800"/>
          </a:xfrm>
          <a:prstGeom prst="rect">
            <a:avLst/>
          </a:prstGeom>
        </p:spPr>
        <p:txBody>
          <a:bodyPr anchorCtr="0" anchor="ctr" bIns="34275" lIns="34275" rIns="34275" tIns="34275">
            <a:noAutofit/>
          </a:bodyPr>
          <a:lstStyle/>
          <a:p>
            <a:pPr lvl="0" rtl="0">
              <a:spcBef>
                <a:spcPts val="0"/>
              </a:spcBef>
              <a:buNone/>
            </a:pPr>
            <a:r>
              <a:rPr lang="en"/>
              <a:t>Tensor Ranks, Shapes, and Types</a:t>
            </a:r>
          </a:p>
        </p:txBody>
      </p:sp>
      <p:sp>
        <p:nvSpPr>
          <p:cNvPr id="325" name="Shape 325"/>
          <p:cNvSpPr txBox="1"/>
          <p:nvPr/>
        </p:nvSpPr>
        <p:spPr>
          <a:xfrm>
            <a:off x="2550050" y="4473775"/>
            <a:ext cx="6484500" cy="848400"/>
          </a:xfrm>
          <a:prstGeom prst="rect">
            <a:avLst/>
          </a:prstGeom>
          <a:noFill/>
          <a:ln>
            <a:noFill/>
          </a:ln>
        </p:spPr>
        <p:txBody>
          <a:bodyPr anchorCtr="0" anchor="ctr" bIns="34275" lIns="34275" rIns="34275" tIns="34275">
            <a:noAutofit/>
          </a:bodyPr>
          <a:lstStyle/>
          <a:p>
            <a:pPr lvl="0" rtl="0">
              <a:spcBef>
                <a:spcPts val="0"/>
              </a:spcBef>
              <a:buNone/>
            </a:pPr>
            <a:r>
              <a:rPr lang="en"/>
              <a:t>https://www.quora.com/When-should-I-use-tf-float32-vs-tf-float64-in-TensorFlow</a:t>
            </a:r>
          </a:p>
        </p:txBody>
      </p:sp>
      <p:pic>
        <p:nvPicPr>
          <p:cNvPr id="326" name="Shape 326"/>
          <p:cNvPicPr preferRelativeResize="0"/>
          <p:nvPr/>
        </p:nvPicPr>
        <p:blipFill>
          <a:blip r:embed="rId3">
            <a:alphaModFix/>
          </a:blip>
          <a:stretch>
            <a:fillRect/>
          </a:stretch>
        </p:blipFill>
        <p:spPr>
          <a:xfrm>
            <a:off x="1000125" y="1298371"/>
            <a:ext cx="7479506" cy="378618"/>
          </a:xfrm>
          <a:prstGeom prst="rect">
            <a:avLst/>
          </a:prstGeom>
          <a:noFill/>
          <a:ln>
            <a:noFill/>
          </a:ln>
        </p:spPr>
      </p:pic>
      <p:pic>
        <p:nvPicPr>
          <p:cNvPr id="327" name="Shape 327"/>
          <p:cNvPicPr preferRelativeResize="0"/>
          <p:nvPr/>
        </p:nvPicPr>
        <p:blipFill>
          <a:blip r:embed="rId4">
            <a:alphaModFix/>
          </a:blip>
          <a:stretch>
            <a:fillRect/>
          </a:stretch>
        </p:blipFill>
        <p:spPr>
          <a:xfrm>
            <a:off x="900112" y="1755571"/>
            <a:ext cx="7579518" cy="2457450"/>
          </a:xfrm>
          <a:prstGeom prst="rect">
            <a:avLst/>
          </a:prstGeom>
          <a:noFill/>
          <a:ln>
            <a:noFill/>
          </a:ln>
        </p:spPr>
      </p:pic>
      <p:sp>
        <p:nvSpPr>
          <p:cNvPr id="328" name="Shape 328"/>
          <p:cNvSpPr txBox="1"/>
          <p:nvPr/>
        </p:nvSpPr>
        <p:spPr>
          <a:xfrm>
            <a:off x="996075" y="3909412"/>
            <a:ext cx="6304800" cy="848400"/>
          </a:xfrm>
          <a:prstGeom prst="rect">
            <a:avLst/>
          </a:prstGeom>
          <a:noFill/>
          <a:ln>
            <a:noFill/>
          </a:ln>
        </p:spPr>
        <p:txBody>
          <a:bodyPr anchorCtr="0" anchor="ctr" bIns="34275" lIns="34275" rIns="34275" tIns="34275">
            <a:noAutofit/>
          </a:bodyPr>
          <a:lstStyle/>
          <a:p>
            <a:pPr lvl="0" rtl="0">
              <a:spcBef>
                <a:spcPts val="0"/>
              </a:spcBef>
              <a:buNone/>
            </a:pPr>
            <a:r>
              <a:rPr lang="en" sz="1800"/>
              <a: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TensorFlow Mechanics </a:t>
            </a:r>
          </a:p>
        </p:txBody>
      </p:sp>
      <p:sp>
        <p:nvSpPr>
          <p:cNvPr id="334" name="Shape 334"/>
          <p:cNvSpPr txBox="1"/>
          <p:nvPr/>
        </p:nvSpPr>
        <p:spPr>
          <a:xfrm>
            <a:off x="1318525" y="1230775"/>
            <a:ext cx="3384000" cy="605700"/>
          </a:xfrm>
          <a:prstGeom prst="rect">
            <a:avLst/>
          </a:prstGeom>
          <a:noFill/>
          <a:ln>
            <a:noFill/>
          </a:ln>
        </p:spPr>
        <p:txBody>
          <a:bodyPr anchorCtr="0" anchor="t" bIns="34275" lIns="34275" rIns="34275" tIns="34275">
            <a:noAutofit/>
          </a:bodyPr>
          <a:lstStyle/>
          <a:p>
            <a:pPr lvl="0" rtl="0">
              <a:spcBef>
                <a:spcPts val="0"/>
              </a:spcBef>
              <a:buNone/>
            </a:pPr>
            <a:r>
              <a:rPr lang="en" sz="1400"/>
              <a:t>feed data and run graph (operation)</a:t>
            </a:r>
            <a:br>
              <a:rPr lang="en" sz="1400"/>
            </a:br>
            <a:r>
              <a:rPr b="1" i="1" lang="en" sz="1400"/>
              <a:t>sess.run (op, feed_dict={x: x_data}) </a:t>
            </a:r>
          </a:p>
          <a:p>
            <a:pPr lvl="0" rtl="0">
              <a:spcBef>
                <a:spcPts val="0"/>
              </a:spcBef>
              <a:buNone/>
            </a:pPr>
            <a:r>
              <a:t/>
            </a:r>
            <a:endParaRPr sz="1400"/>
          </a:p>
        </p:txBody>
      </p:sp>
      <p:sp>
        <p:nvSpPr>
          <p:cNvPr id="335" name="Shape 335"/>
          <p:cNvSpPr txBox="1"/>
          <p:nvPr/>
        </p:nvSpPr>
        <p:spPr>
          <a:xfrm>
            <a:off x="7158250" y="3555455"/>
            <a:ext cx="3384000" cy="891600"/>
          </a:xfrm>
          <a:prstGeom prst="rect">
            <a:avLst/>
          </a:prstGeom>
          <a:noFill/>
          <a:ln>
            <a:noFill/>
          </a:ln>
        </p:spPr>
        <p:txBody>
          <a:bodyPr anchorCtr="0" anchor="t" bIns="34275" lIns="34275" rIns="34275" tIns="34275">
            <a:noAutofit/>
          </a:bodyPr>
          <a:lstStyle/>
          <a:p>
            <a:pPr lvl="0" rtl="0">
              <a:spcBef>
                <a:spcPts val="0"/>
              </a:spcBef>
              <a:buNone/>
            </a:pPr>
            <a:r>
              <a:rPr lang="en" sz="1400"/>
              <a:t>update variables </a:t>
            </a:r>
          </a:p>
          <a:p>
            <a:pPr lvl="0" rtl="0">
              <a:spcBef>
                <a:spcPts val="0"/>
              </a:spcBef>
              <a:buNone/>
            </a:pPr>
            <a:r>
              <a:rPr lang="en" sz="1400"/>
              <a:t>in the graph </a:t>
            </a:r>
          </a:p>
          <a:p>
            <a:pPr lvl="0" rtl="0">
              <a:spcBef>
                <a:spcPts val="0"/>
              </a:spcBef>
              <a:buNone/>
            </a:pPr>
            <a:r>
              <a:rPr lang="en" sz="1400"/>
              <a:t>(and return values)</a:t>
            </a:r>
            <a:r>
              <a:rPr b="1" lang="en" sz="1400"/>
              <a:t> </a:t>
            </a:r>
          </a:p>
          <a:p>
            <a:pPr lvl="0" rtl="0">
              <a:spcBef>
                <a:spcPts val="0"/>
              </a:spcBef>
              <a:buNone/>
            </a:pPr>
            <a:r>
              <a:t/>
            </a:r>
            <a:endParaRPr sz="1400"/>
          </a:p>
        </p:txBody>
      </p:sp>
      <p:grpSp>
        <p:nvGrpSpPr>
          <p:cNvPr id="336" name="Shape 336"/>
          <p:cNvGrpSpPr/>
          <p:nvPr/>
        </p:nvGrpSpPr>
        <p:grpSpPr>
          <a:xfrm>
            <a:off x="2947675" y="1707149"/>
            <a:ext cx="4345524" cy="3284999"/>
            <a:chOff x="2322525" y="1302249"/>
            <a:chExt cx="4345524" cy="3284999"/>
          </a:xfrm>
        </p:grpSpPr>
        <p:pic>
          <p:nvPicPr>
            <p:cNvPr id="337" name="Shape 337"/>
            <p:cNvPicPr preferRelativeResize="0"/>
            <p:nvPr/>
          </p:nvPicPr>
          <p:blipFill>
            <a:blip r:embed="rId3">
              <a:alphaModFix/>
            </a:blip>
            <a:stretch>
              <a:fillRect/>
            </a:stretch>
          </p:blipFill>
          <p:spPr>
            <a:xfrm>
              <a:off x="2322525" y="1302249"/>
              <a:ext cx="4345524" cy="3284999"/>
            </a:xfrm>
            <a:prstGeom prst="rect">
              <a:avLst/>
            </a:prstGeom>
            <a:noFill/>
            <a:ln>
              <a:noFill/>
            </a:ln>
          </p:spPr>
        </p:pic>
        <p:pic>
          <p:nvPicPr>
            <p:cNvPr id="338" name="Shape 338"/>
            <p:cNvPicPr preferRelativeResize="0"/>
            <p:nvPr/>
          </p:nvPicPr>
          <p:blipFill>
            <a:blip r:embed="rId4">
              <a:alphaModFix/>
            </a:blip>
            <a:stretch>
              <a:fillRect/>
            </a:stretch>
          </p:blipFill>
          <p:spPr>
            <a:xfrm>
              <a:off x="2556025" y="2044162"/>
              <a:ext cx="1431724" cy="1765274"/>
            </a:xfrm>
            <a:prstGeom prst="rect">
              <a:avLst/>
            </a:prstGeom>
            <a:noFill/>
            <a:ln>
              <a:noFill/>
            </a:ln>
          </p:spPr>
        </p:pic>
      </p:grpSp>
      <p:pic>
        <p:nvPicPr>
          <p:cNvPr id="339" name="Shape 339"/>
          <p:cNvPicPr preferRelativeResize="0"/>
          <p:nvPr/>
        </p:nvPicPr>
        <p:blipFill>
          <a:blip r:embed="rId5">
            <a:alphaModFix/>
          </a:blip>
          <a:stretch>
            <a:fillRect/>
          </a:stretch>
        </p:blipFill>
        <p:spPr>
          <a:xfrm>
            <a:off x="4723075" y="2956725"/>
            <a:ext cx="1290878" cy="863149"/>
          </a:xfrm>
          <a:prstGeom prst="rect">
            <a:avLst/>
          </a:prstGeom>
          <a:noFill/>
          <a:ln>
            <a:noFill/>
          </a:ln>
        </p:spPr>
      </p:pic>
      <p:pic>
        <p:nvPicPr>
          <p:cNvPr id="340" name="Shape 340"/>
          <p:cNvPicPr preferRelativeResize="0"/>
          <p:nvPr/>
        </p:nvPicPr>
        <p:blipFill>
          <a:blip r:embed="rId6">
            <a:alphaModFix/>
          </a:blip>
          <a:stretch>
            <a:fillRect/>
          </a:stretch>
        </p:blipFill>
        <p:spPr>
          <a:xfrm>
            <a:off x="929125" y="1314736"/>
            <a:ext cx="357424" cy="354838"/>
          </a:xfrm>
          <a:prstGeom prst="rect">
            <a:avLst/>
          </a:prstGeom>
          <a:noFill/>
          <a:ln>
            <a:noFill/>
          </a:ln>
        </p:spPr>
      </p:pic>
      <p:pic>
        <p:nvPicPr>
          <p:cNvPr id="341" name="Shape 341"/>
          <p:cNvPicPr preferRelativeResize="0"/>
          <p:nvPr/>
        </p:nvPicPr>
        <p:blipFill>
          <a:blip r:embed="rId7">
            <a:alphaModFix/>
          </a:blip>
          <a:stretch>
            <a:fillRect/>
          </a:stretch>
        </p:blipFill>
        <p:spPr>
          <a:xfrm>
            <a:off x="6800825" y="3767475"/>
            <a:ext cx="357425" cy="354884"/>
          </a:xfrm>
          <a:prstGeom prst="rect">
            <a:avLst/>
          </a:prstGeom>
          <a:noFill/>
          <a:ln>
            <a:noFill/>
          </a:ln>
        </p:spPr>
      </p:pic>
      <p:sp>
        <p:nvSpPr>
          <p:cNvPr id="342" name="Shape 342"/>
          <p:cNvSpPr txBox="1"/>
          <p:nvPr/>
        </p:nvSpPr>
        <p:spPr>
          <a:xfrm>
            <a:off x="902049" y="3090550"/>
            <a:ext cx="2391600" cy="443100"/>
          </a:xfrm>
          <a:prstGeom prst="rect">
            <a:avLst/>
          </a:prstGeom>
          <a:noFill/>
          <a:ln>
            <a:noFill/>
          </a:ln>
        </p:spPr>
        <p:txBody>
          <a:bodyPr anchorCtr="0" anchor="t" bIns="34275" lIns="34275" rIns="34275" tIns="34275">
            <a:noAutofit/>
          </a:bodyPr>
          <a:lstStyle/>
          <a:p>
            <a:pPr lvl="0" rtl="0">
              <a:spcBef>
                <a:spcPts val="0"/>
              </a:spcBef>
              <a:buNone/>
            </a:pPr>
            <a:r>
              <a:rPr lang="en" sz="1400"/>
              <a:t>Build graph </a:t>
            </a:r>
            <a:r>
              <a:rPr lang="en"/>
              <a:t>using</a:t>
            </a:r>
            <a:r>
              <a:rPr lang="en" sz="1400"/>
              <a:t> </a:t>
            </a:r>
          </a:p>
          <a:p>
            <a:pPr lvl="0" rtl="0">
              <a:spcBef>
                <a:spcPts val="0"/>
              </a:spcBef>
              <a:buNone/>
            </a:pPr>
            <a:r>
              <a:rPr lang="en" sz="1400"/>
              <a:t>TensorFlow operations</a:t>
            </a:r>
          </a:p>
        </p:txBody>
      </p:sp>
      <p:pic>
        <p:nvPicPr>
          <p:cNvPr id="343" name="Shape 343"/>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1812726" y="863947"/>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2</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Linear Regression</a:t>
            </a:r>
          </a:p>
        </p:txBody>
      </p:sp>
      <p:sp>
        <p:nvSpPr>
          <p:cNvPr id="349" name="Shape 349"/>
          <p:cNvSpPr txBox="1"/>
          <p:nvPr>
            <p:ph idx="1" type="body"/>
          </p:nvPr>
        </p:nvSpPr>
        <p:spPr>
          <a:xfrm>
            <a:off x="1812726" y="3197944"/>
            <a:ext cx="5518500" cy="596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p>
        </p:txBody>
      </p:sp>
      <p:pic>
        <p:nvPicPr>
          <p:cNvPr id="350" name="Shape 350"/>
          <p:cNvPicPr preferRelativeResize="0"/>
          <p:nvPr/>
        </p:nvPicPr>
        <p:blipFill>
          <a:blip r:embed="rId3">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Shape 355"/>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Variables</a:t>
            </a:r>
          </a:p>
        </p:txBody>
      </p:sp>
      <p:sp>
        <p:nvSpPr>
          <p:cNvPr id="361" name="Shape 361"/>
          <p:cNvSpPr txBox="1"/>
          <p:nvPr/>
        </p:nvSpPr>
        <p:spPr>
          <a:xfrm>
            <a:off x="3083718" y="4586287"/>
            <a:ext cx="6060300" cy="593100"/>
          </a:xfrm>
          <a:prstGeom prst="rect">
            <a:avLst/>
          </a:prstGeom>
          <a:noFill/>
          <a:ln>
            <a:noFill/>
          </a:ln>
        </p:spPr>
        <p:txBody>
          <a:bodyPr anchorCtr="0" anchor="ctr" bIns="34275" lIns="34275" rIns="34275" tIns="34275">
            <a:noAutofit/>
          </a:bodyPr>
          <a:lstStyle/>
          <a:p>
            <a:pPr lvl="0" rtl="0">
              <a:spcBef>
                <a:spcPts val="0"/>
              </a:spcBef>
              <a:buNone/>
            </a:pPr>
            <a:r>
              <a:rPr lang="en" sz="1800"/>
              <a:t>https://www.tensorflow.org/programmers_guide/variables</a:t>
            </a:r>
          </a:p>
        </p:txBody>
      </p:sp>
      <p:pic>
        <p:nvPicPr>
          <p:cNvPr id="362" name="Shape 362"/>
          <p:cNvPicPr preferRelativeResize="0"/>
          <p:nvPr/>
        </p:nvPicPr>
        <p:blipFill>
          <a:blip r:embed="rId3">
            <a:alphaModFix/>
          </a:blip>
          <a:stretch>
            <a:fillRect/>
          </a:stretch>
        </p:blipFill>
        <p:spPr>
          <a:xfrm>
            <a:off x="320990" y="1271587"/>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1532441" y="1538299"/>
            <a:ext cx="6008308" cy="3329575"/>
          </a:xfrm>
          <a:prstGeom prst="rect">
            <a:avLst/>
          </a:prstGeom>
          <a:noFill/>
          <a:ln>
            <a:noFill/>
          </a:ln>
        </p:spPr>
      </p:pic>
      <p:sp>
        <p:nvSpPr>
          <p:cNvPr id="141" name="Shape 141"/>
          <p:cNvSpPr txBox="1"/>
          <p:nvPr>
            <p:ph type="title"/>
          </p:nvPr>
        </p:nvSpPr>
        <p:spPr>
          <a:xfrm>
            <a:off x="0" y="286350"/>
            <a:ext cx="9073200" cy="1285800"/>
          </a:xfrm>
          <a:prstGeom prst="rect">
            <a:avLst/>
          </a:prstGeom>
        </p:spPr>
        <p:txBody>
          <a:bodyPr anchorCtr="0" anchor="b" bIns="34275" lIns="34275" rIns="34275" tIns="34275">
            <a:noAutofit/>
          </a:bodyPr>
          <a:lstStyle/>
          <a:p>
            <a:pPr lvl="0" rtl="0">
              <a:spcBef>
                <a:spcPts val="0"/>
              </a:spcBef>
              <a:buNone/>
            </a:pPr>
            <a:r>
              <a:rPr lang="en"/>
              <a:t>Call for comments</a:t>
            </a:r>
          </a:p>
          <a:p>
            <a:pPr lvl="0" rtl="0">
              <a:spcBef>
                <a:spcPts val="0"/>
              </a:spcBef>
              <a:buNone/>
            </a:pPr>
            <a:r>
              <a:rPr lang="en" sz="2800"/>
              <a:t>Please feel free to add comments directly on these slides</a:t>
            </a:r>
          </a:p>
          <a:p>
            <a:pPr lvl="0" rtl="0">
              <a:spcBef>
                <a:spcPts val="0"/>
              </a:spcBef>
              <a:buNone/>
            </a:pPr>
            <a:r>
              <a:rPr lang="en" sz="2800"/>
              <a:t>Other slides: </a:t>
            </a:r>
            <a:r>
              <a:rPr lang="en" sz="2800" u="sng">
                <a:solidFill>
                  <a:schemeClr val="hlink"/>
                </a:solidFill>
                <a:hlinkClick r:id="rId4"/>
              </a:rPr>
              <a:t>https://goo.gl/jPtWNt</a:t>
            </a:r>
            <a:r>
              <a:rPr lang="en" sz="2800"/>
              <a:t>      </a:t>
            </a:r>
          </a:p>
        </p:txBody>
      </p:sp>
      <p:sp>
        <p:nvSpPr>
          <p:cNvPr id="142" name="Shape 142"/>
          <p:cNvSpPr txBox="1"/>
          <p:nvPr/>
        </p:nvSpPr>
        <p:spPr>
          <a:xfrm>
            <a:off x="5446800" y="4728475"/>
            <a:ext cx="4064700" cy="5535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rPr>
              <a:t>Picture from http://www.tssablog.org/archives/3280</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812726" y="863947"/>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48" name="Shape 148"/>
          <p:cNvSpPr txBox="1"/>
          <p:nvPr>
            <p:ph idx="1" type="body"/>
          </p:nvPr>
        </p:nvSpPr>
        <p:spPr>
          <a:xfrm>
            <a:off x="1279125" y="3208031"/>
            <a:ext cx="6585900" cy="596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SzPct val="25000"/>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SzPct val="25000"/>
              <a:buFont typeface="Noto Sans Symbols"/>
              <a:buNone/>
            </a:pPr>
            <a:r>
              <a:t/>
            </a:r>
            <a:endParaRPr/>
          </a:p>
          <a:p>
            <a:pPr indent="0" lvl="0" marL="0" marR="0" rtl="0" algn="ctr">
              <a:lnSpc>
                <a:spcPct val="100000"/>
              </a:lnSpc>
              <a:spcBef>
                <a:spcPts val="0"/>
              </a:spcBef>
              <a:spcAft>
                <a:spcPts val="0"/>
              </a:spcAft>
              <a:buClr>
                <a:srgbClr val="000000"/>
              </a:buClr>
              <a:buSzPct val="25000"/>
              <a:buFont typeface="Noto Sans Symbols"/>
              <a:buNone/>
            </a:pPr>
            <a:r>
              <a:t/>
            </a:r>
            <a:endParaRPr/>
          </a:p>
        </p:txBody>
      </p:sp>
      <p:grpSp>
        <p:nvGrpSpPr>
          <p:cNvPr id="149" name="Shape 149"/>
          <p:cNvGrpSpPr/>
          <p:nvPr/>
        </p:nvGrpSpPr>
        <p:grpSpPr>
          <a:xfrm>
            <a:off x="-348126" y="87975"/>
            <a:ext cx="2543802" cy="1589521"/>
            <a:chOff x="-928337" y="234600"/>
            <a:chExt cx="6783474" cy="4238725"/>
          </a:xfrm>
        </p:grpSpPr>
        <p:pic>
          <p:nvPicPr>
            <p:cNvPr id="150" name="Shape 150"/>
            <p:cNvPicPr preferRelativeResize="0"/>
            <p:nvPr/>
          </p:nvPicPr>
          <p:blipFill>
            <a:blip r:embed="rId5">
              <a:alphaModFix/>
            </a:blip>
            <a:stretch>
              <a:fillRect/>
            </a:stretch>
          </p:blipFill>
          <p:spPr>
            <a:xfrm>
              <a:off x="-928337" y="656924"/>
              <a:ext cx="6783474" cy="3816400"/>
            </a:xfrm>
            <a:prstGeom prst="rect">
              <a:avLst/>
            </a:prstGeom>
            <a:noFill/>
            <a:ln>
              <a:noFill/>
            </a:ln>
          </p:spPr>
        </p:pic>
        <p:sp>
          <p:nvSpPr>
            <p:cNvPr id="151" name="Shape 151"/>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152" name="Shape 152"/>
          <p:cNvPicPr preferRelativeResize="0"/>
          <p:nvPr/>
        </p:nvPicPr>
        <p:blipFill>
          <a:blip r:embed="rId6">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57150" y="57150"/>
            <a:ext cx="9029699" cy="4556108"/>
          </a:xfrm>
          <a:prstGeom prst="rect">
            <a:avLst/>
          </a:prstGeom>
          <a:noFill/>
          <a:ln>
            <a:noFill/>
          </a:ln>
        </p:spPr>
      </p:pic>
      <p:sp>
        <p:nvSpPr>
          <p:cNvPr id="158" name="Shape 158"/>
          <p:cNvSpPr/>
          <p:nvPr/>
        </p:nvSpPr>
        <p:spPr>
          <a:xfrm>
            <a:off x="6099771" y="4770956"/>
            <a:ext cx="30213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1532441" y="1538299"/>
            <a:ext cx="6008308" cy="3329575"/>
          </a:xfrm>
          <a:prstGeom prst="rect">
            <a:avLst/>
          </a:prstGeom>
          <a:noFill/>
          <a:ln>
            <a:noFill/>
          </a:ln>
        </p:spPr>
      </p:pic>
      <p:sp>
        <p:nvSpPr>
          <p:cNvPr id="164" name="Shape 164"/>
          <p:cNvSpPr txBox="1"/>
          <p:nvPr>
            <p:ph type="title"/>
          </p:nvPr>
        </p:nvSpPr>
        <p:spPr>
          <a:xfrm>
            <a:off x="0" y="286350"/>
            <a:ext cx="9073200" cy="1285800"/>
          </a:xfrm>
          <a:prstGeom prst="rect">
            <a:avLst/>
          </a:prstGeom>
        </p:spPr>
        <p:txBody>
          <a:bodyPr anchorCtr="0" anchor="b" bIns="34275" lIns="34275" rIns="34275" tIns="34275">
            <a:noAutofit/>
          </a:bodyPr>
          <a:lstStyle/>
          <a:p>
            <a:pPr lvl="0" rtl="0">
              <a:spcBef>
                <a:spcPts val="0"/>
              </a:spcBef>
              <a:buNone/>
            </a:pPr>
            <a:r>
              <a:rPr lang="en"/>
              <a:t>Call for comments</a:t>
            </a:r>
          </a:p>
          <a:p>
            <a:pPr lvl="0" rtl="0">
              <a:spcBef>
                <a:spcPts val="0"/>
              </a:spcBef>
              <a:buNone/>
            </a:pPr>
            <a:r>
              <a:rPr lang="en" sz="2800"/>
              <a:t>Please feel free to add comments directly on these slides</a:t>
            </a:r>
          </a:p>
          <a:p>
            <a:pPr lvl="0" rtl="0">
              <a:spcBef>
                <a:spcPts val="0"/>
              </a:spcBef>
              <a:buNone/>
            </a:pPr>
            <a:r>
              <a:rPr lang="en" sz="2800"/>
              <a:t>Other slides: </a:t>
            </a:r>
            <a:r>
              <a:rPr lang="en" sz="2800" u="sng">
                <a:solidFill>
                  <a:schemeClr val="hlink"/>
                </a:solidFill>
                <a:hlinkClick r:id="rId4"/>
              </a:rPr>
              <a:t>https://goo.gl/jPtWNt</a:t>
            </a:r>
            <a:r>
              <a:rPr lang="en" sz="2800"/>
              <a:t>      </a:t>
            </a:r>
          </a:p>
        </p:txBody>
      </p:sp>
      <p:sp>
        <p:nvSpPr>
          <p:cNvPr id="165" name="Shape 165"/>
          <p:cNvSpPr txBox="1"/>
          <p:nvPr/>
        </p:nvSpPr>
        <p:spPr>
          <a:xfrm>
            <a:off x="5446800" y="4728475"/>
            <a:ext cx="4064700" cy="5535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rPr>
              <a:t>Picture from http://www.tssablog.org/archives/3280</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1812726" y="863947"/>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71" name="Shape 171"/>
          <p:cNvSpPr txBox="1"/>
          <p:nvPr>
            <p:ph idx="1" type="body"/>
          </p:nvPr>
        </p:nvSpPr>
        <p:spPr>
          <a:xfrm>
            <a:off x="1279125" y="3208031"/>
            <a:ext cx="6585900" cy="596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SzPct val="25000"/>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SzPct val="25000"/>
              <a:buFont typeface="Noto Sans Symbols"/>
              <a:buNone/>
            </a:pPr>
            <a:r>
              <a:t/>
            </a:r>
            <a:endParaRPr/>
          </a:p>
          <a:p>
            <a:pPr indent="0" lvl="0" marL="0" marR="0" rtl="0" algn="ctr">
              <a:lnSpc>
                <a:spcPct val="100000"/>
              </a:lnSpc>
              <a:spcBef>
                <a:spcPts val="0"/>
              </a:spcBef>
              <a:spcAft>
                <a:spcPts val="0"/>
              </a:spcAft>
              <a:buClr>
                <a:srgbClr val="000000"/>
              </a:buClr>
              <a:buSzPct val="25000"/>
              <a:buFont typeface="Noto Sans Symbols"/>
              <a:buNone/>
            </a:pPr>
            <a:r>
              <a:t/>
            </a:r>
            <a:endParaRPr/>
          </a:p>
        </p:txBody>
      </p:sp>
      <p:grpSp>
        <p:nvGrpSpPr>
          <p:cNvPr id="172" name="Shape 172"/>
          <p:cNvGrpSpPr/>
          <p:nvPr/>
        </p:nvGrpSpPr>
        <p:grpSpPr>
          <a:xfrm>
            <a:off x="-348126" y="87975"/>
            <a:ext cx="2543802" cy="1589521"/>
            <a:chOff x="-928337" y="234600"/>
            <a:chExt cx="6783474" cy="4238725"/>
          </a:xfrm>
        </p:grpSpPr>
        <p:pic>
          <p:nvPicPr>
            <p:cNvPr id="173" name="Shape 173"/>
            <p:cNvPicPr preferRelativeResize="0"/>
            <p:nvPr/>
          </p:nvPicPr>
          <p:blipFill>
            <a:blip r:embed="rId5">
              <a:alphaModFix/>
            </a:blip>
            <a:stretch>
              <a:fillRect/>
            </a:stretch>
          </p:blipFill>
          <p:spPr>
            <a:xfrm>
              <a:off x="-928337" y="656924"/>
              <a:ext cx="6783474" cy="3816400"/>
            </a:xfrm>
            <a:prstGeom prst="rect">
              <a:avLst/>
            </a:prstGeom>
            <a:noFill/>
            <a:ln>
              <a:noFill/>
            </a:ln>
          </p:spPr>
        </p:pic>
        <p:sp>
          <p:nvSpPr>
            <p:cNvPr id="174" name="Shape 174"/>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175" name="Shape 175"/>
          <p:cNvPicPr preferRelativeResize="0"/>
          <p:nvPr/>
        </p:nvPicPr>
        <p:blipFill>
          <a:blip r:embed="rId6">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57150" y="57150"/>
            <a:ext cx="9029699" cy="4556108"/>
          </a:xfrm>
          <a:prstGeom prst="rect">
            <a:avLst/>
          </a:prstGeom>
          <a:noFill/>
          <a:ln>
            <a:noFill/>
          </a:ln>
        </p:spPr>
      </p:pic>
      <p:sp>
        <p:nvSpPr>
          <p:cNvPr id="181" name="Shape 181"/>
          <p:cNvSpPr/>
          <p:nvPr/>
        </p:nvSpPr>
        <p:spPr>
          <a:xfrm>
            <a:off x="6099771" y="4770956"/>
            <a:ext cx="30213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nvSpPr>
        <p:spPr>
          <a:xfrm>
            <a:off x="5298534" y="4841493"/>
            <a:ext cx="3787200" cy="245700"/>
          </a:xfrm>
          <a:prstGeom prst="rect">
            <a:avLst/>
          </a:prstGeom>
          <a:noFill/>
          <a:ln>
            <a:noFill/>
          </a:ln>
        </p:spPr>
        <p:txBody>
          <a:bodyPr anchorCtr="0" anchor="ctr" bIns="34275" lIns="34275" rIns="34275" tIns="34275">
            <a:noAutofit/>
          </a:bodyPr>
          <a:lstStyle/>
          <a:p>
            <a:pPr lvl="0" rtl="0">
              <a:spcBef>
                <a:spcPts val="0"/>
              </a:spcBef>
              <a:buNone/>
            </a:pPr>
            <a:r>
              <a:rPr lang="en" sz="1100"/>
              <a:t>https://twitter.com/fchollet/status/830499993450450944/</a:t>
            </a:r>
          </a:p>
        </p:txBody>
      </p:sp>
      <p:pic>
        <p:nvPicPr>
          <p:cNvPr id="187" name="Shape 187"/>
          <p:cNvPicPr preferRelativeResize="0"/>
          <p:nvPr/>
        </p:nvPicPr>
        <p:blipFill>
          <a:blip r:embed="rId3">
            <a:alphaModFix/>
          </a:blip>
          <a:stretch>
            <a:fillRect/>
          </a:stretch>
        </p:blipFill>
        <p:spPr>
          <a:xfrm>
            <a:off x="1877901" y="1287848"/>
            <a:ext cx="5388211" cy="3307373"/>
          </a:xfrm>
          <a:prstGeom prst="rect">
            <a:avLst/>
          </a:prstGeom>
          <a:noFill/>
          <a:ln>
            <a:noFill/>
          </a:ln>
        </p:spPr>
      </p:pic>
      <p:sp>
        <p:nvSpPr>
          <p:cNvPr id="188" name="Shape 188"/>
          <p:cNvSpPr txBox="1"/>
          <p:nvPr>
            <p:ph type="title"/>
          </p:nvPr>
        </p:nvSpPr>
        <p:spPr>
          <a:xfrm>
            <a:off x="1812726" y="133945"/>
            <a:ext cx="5518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TensorFlow</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